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7010400" cy="9236075"/>
  <p:embeddedFontLst>
    <p:embeddedFont>
      <p:font typeface="Nunito"/>
      <p:regular r:id="rId35"/>
      <p:bold r:id="rId36"/>
      <p:italic r:id="rId37"/>
      <p:boldItalic r:id="rId38"/>
    </p:embeddedFont>
    <p:embeddedFont>
      <p:font typeface="Arial Narrow"/>
      <p:regular r:id="rId39"/>
      <p:bold r:id="rId40"/>
      <p:italic r:id="rId41"/>
      <p:boldItalic r:id="rId42"/>
    </p:embeddedFont>
    <p:embeddedFont>
      <p:font typeface="Sanchez"/>
      <p:regular r:id="rId43"/>
      <p: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5" roundtripDataSignature="AMtx7mjJg2L5siQBFP/15ePbptbdWtRU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3BEE92-25DF-4A95-994C-A6EAF6D83AB9}">
  <a:tblStyle styleId="{403BEE92-25DF-4A95-994C-A6EAF6D83AB9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bold.fntdata"/><Relationship Id="rId20" Type="http://schemas.openxmlformats.org/officeDocument/2006/relationships/slide" Target="slides/slide15.xml"/><Relationship Id="rId42" Type="http://schemas.openxmlformats.org/officeDocument/2006/relationships/font" Target="fonts/ArialNarrow-boldItalic.fntdata"/><Relationship Id="rId41" Type="http://schemas.openxmlformats.org/officeDocument/2006/relationships/font" Target="fonts/ArialNarrow-italic.fntdata"/><Relationship Id="rId22" Type="http://schemas.openxmlformats.org/officeDocument/2006/relationships/slide" Target="slides/slide17.xml"/><Relationship Id="rId44" Type="http://schemas.openxmlformats.org/officeDocument/2006/relationships/font" Target="fonts/Sanchez-italic.fntdata"/><Relationship Id="rId21" Type="http://schemas.openxmlformats.org/officeDocument/2006/relationships/slide" Target="slides/slide16.xml"/><Relationship Id="rId43" Type="http://schemas.openxmlformats.org/officeDocument/2006/relationships/font" Target="fonts/Sanchez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Nunito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Nunito-italic.fntdata"/><Relationship Id="rId14" Type="http://schemas.openxmlformats.org/officeDocument/2006/relationships/slide" Target="slides/slide9.xml"/><Relationship Id="rId36" Type="http://schemas.openxmlformats.org/officeDocument/2006/relationships/font" Target="fonts/Nunito-bold.fntdata"/><Relationship Id="rId17" Type="http://schemas.openxmlformats.org/officeDocument/2006/relationships/slide" Target="slides/slide12.xml"/><Relationship Id="rId39" Type="http://schemas.openxmlformats.org/officeDocument/2006/relationships/font" Target="fonts/ArialNarrow-regular.fntdata"/><Relationship Id="rId16" Type="http://schemas.openxmlformats.org/officeDocument/2006/relationships/slide" Target="slides/slide11.xml"/><Relationship Id="rId38" Type="http://schemas.openxmlformats.org/officeDocument/2006/relationships/font" Target="fonts/Nuni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337" y="0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772525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337" y="8772525"/>
            <a:ext cx="3038475" cy="461962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cf3355c69d_2_85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69" name="Google Shape;269;gcf3355c69d_2_85:notes"/>
          <p:cNvSpPr/>
          <p:nvPr>
            <p:ph idx="2" type="sldImg"/>
          </p:nvPr>
        </p:nvSpPr>
        <p:spPr>
          <a:xfrm>
            <a:off x="389467" y="692706"/>
            <a:ext cx="6231600" cy="346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cf3355c69d_2_154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42" name="Google Shape;342;gcf3355c69d_2_154:notes"/>
          <p:cNvSpPr/>
          <p:nvPr>
            <p:ph idx="2" type="sldImg"/>
          </p:nvPr>
        </p:nvSpPr>
        <p:spPr>
          <a:xfrm>
            <a:off x="389467" y="692706"/>
            <a:ext cx="6231600" cy="346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1315f56ed8_0_0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1315f56ed8_0_0:notes"/>
          <p:cNvSpPr txBox="1"/>
          <p:nvPr>
            <p:ph idx="1" type="body"/>
          </p:nvPr>
        </p:nvSpPr>
        <p:spPr>
          <a:xfrm>
            <a:off x="701675" y="4387850"/>
            <a:ext cx="5607000" cy="41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1315f56ed8_0_0:notes"/>
          <p:cNvSpPr txBox="1"/>
          <p:nvPr>
            <p:ph idx="12" type="sldNum"/>
          </p:nvPr>
        </p:nvSpPr>
        <p:spPr>
          <a:xfrm>
            <a:off x="3970337" y="8772525"/>
            <a:ext cx="3038400" cy="462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2d0c20702d_0_1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2d0c20702d_0_1:notes"/>
          <p:cNvSpPr txBox="1"/>
          <p:nvPr>
            <p:ph idx="1" type="body"/>
          </p:nvPr>
        </p:nvSpPr>
        <p:spPr>
          <a:xfrm>
            <a:off x="701675" y="4387850"/>
            <a:ext cx="5607000" cy="41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2d0c20702d_0_1:notes"/>
          <p:cNvSpPr txBox="1"/>
          <p:nvPr>
            <p:ph idx="12" type="sldNum"/>
          </p:nvPr>
        </p:nvSpPr>
        <p:spPr>
          <a:xfrm>
            <a:off x="3970337" y="8772525"/>
            <a:ext cx="3038400" cy="462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p1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p2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15f5346fe_2_206:notes"/>
          <p:cNvSpPr/>
          <p:nvPr>
            <p:ph idx="2" type="sldImg"/>
          </p:nvPr>
        </p:nvSpPr>
        <p:spPr>
          <a:xfrm>
            <a:off x="736600" y="1154113"/>
            <a:ext cx="5537100" cy="311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15f5346fe_2_206:notes"/>
          <p:cNvSpPr txBox="1"/>
          <p:nvPr>
            <p:ph idx="1" type="body"/>
          </p:nvPr>
        </p:nvSpPr>
        <p:spPr>
          <a:xfrm>
            <a:off x="701483" y="4444484"/>
            <a:ext cx="5607400" cy="3636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1115f5346fe_2_206:notes"/>
          <p:cNvSpPr txBox="1"/>
          <p:nvPr>
            <p:ph idx="12" type="sldNum"/>
          </p:nvPr>
        </p:nvSpPr>
        <p:spPr>
          <a:xfrm>
            <a:off x="3971011" y="8773895"/>
            <a:ext cx="3038300" cy="4620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p3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f573a564f_0_9:notes"/>
          <p:cNvSpPr txBox="1"/>
          <p:nvPr>
            <p:ph idx="1" type="body"/>
          </p:nvPr>
        </p:nvSpPr>
        <p:spPr>
          <a:xfrm>
            <a:off x="701483" y="4444484"/>
            <a:ext cx="56073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0" name="Google Shape;390;gcf573a564f_0_9:notes"/>
          <p:cNvSpPr/>
          <p:nvPr>
            <p:ph idx="2" type="sldImg"/>
          </p:nvPr>
        </p:nvSpPr>
        <p:spPr>
          <a:xfrm>
            <a:off x="736600" y="1154113"/>
            <a:ext cx="5537100" cy="311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115f5346fe_2_228:notes"/>
          <p:cNvSpPr/>
          <p:nvPr>
            <p:ph idx="2" type="sldImg"/>
          </p:nvPr>
        </p:nvSpPr>
        <p:spPr>
          <a:xfrm>
            <a:off x="1880367" y="1154509"/>
            <a:ext cx="3249600" cy="311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0" name="Google Shape;410;g1115f5346fe_2_228:notes"/>
          <p:cNvSpPr txBox="1"/>
          <p:nvPr>
            <p:ph idx="1" type="body"/>
          </p:nvPr>
        </p:nvSpPr>
        <p:spPr>
          <a:xfrm>
            <a:off x="701483" y="4444484"/>
            <a:ext cx="5607400" cy="3636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1115f5346fe_2_228:notes"/>
          <p:cNvSpPr txBox="1"/>
          <p:nvPr>
            <p:ph idx="12" type="sldNum"/>
          </p:nvPr>
        </p:nvSpPr>
        <p:spPr>
          <a:xfrm>
            <a:off x="3971011" y="8773895"/>
            <a:ext cx="3038300" cy="462018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5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f3355c69d_2_92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76" name="Google Shape;276;gcf3355c69d_2_92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6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234c283ae2_0_1055:notes"/>
          <p:cNvSpPr txBox="1"/>
          <p:nvPr>
            <p:ph idx="1" type="body"/>
          </p:nvPr>
        </p:nvSpPr>
        <p:spPr>
          <a:xfrm>
            <a:off x="701483" y="4444484"/>
            <a:ext cx="56073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0" name="Google Shape;430;g1234c283ae2_0_1055:notes"/>
          <p:cNvSpPr/>
          <p:nvPr>
            <p:ph idx="2" type="sldImg"/>
          </p:nvPr>
        </p:nvSpPr>
        <p:spPr>
          <a:xfrm>
            <a:off x="1880952" y="1154509"/>
            <a:ext cx="3248400" cy="311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p8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234c283ae2_0_838:notes"/>
          <p:cNvSpPr txBox="1"/>
          <p:nvPr>
            <p:ph idx="1" type="body"/>
          </p:nvPr>
        </p:nvSpPr>
        <p:spPr>
          <a:xfrm>
            <a:off x="701483" y="4444484"/>
            <a:ext cx="5607300" cy="3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7" name="Google Shape;447;g1234c283ae2_0_838:notes"/>
          <p:cNvSpPr/>
          <p:nvPr>
            <p:ph idx="2" type="sldImg"/>
          </p:nvPr>
        </p:nvSpPr>
        <p:spPr>
          <a:xfrm>
            <a:off x="1880952" y="1154509"/>
            <a:ext cx="3248400" cy="311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1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p11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2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8" name="Google Shape;468;p12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3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8" name="Google Shape;478;p13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5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5" name="Google Shape;485;p15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:notes"/>
          <p:cNvSpPr txBox="1"/>
          <p:nvPr>
            <p:ph idx="1" type="body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3" name="Google Shape;493;p33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1315f56ed8_0_270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1315f56ed8_0_270:notes"/>
          <p:cNvSpPr txBox="1"/>
          <p:nvPr>
            <p:ph idx="1" type="body"/>
          </p:nvPr>
        </p:nvSpPr>
        <p:spPr>
          <a:xfrm>
            <a:off x="701675" y="4387850"/>
            <a:ext cx="5607000" cy="41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21315f56ed8_0_270:notes"/>
          <p:cNvSpPr txBox="1"/>
          <p:nvPr>
            <p:ph idx="12" type="sldNum"/>
          </p:nvPr>
        </p:nvSpPr>
        <p:spPr>
          <a:xfrm>
            <a:off x="3970337" y="8772525"/>
            <a:ext cx="3038400" cy="462000"/>
          </a:xfrm>
          <a:prstGeom prst="rect">
            <a:avLst/>
          </a:prstGeom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f3355c69d_2_99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82" name="Google Shape;282;gcf3355c69d_2_99:notes"/>
          <p:cNvSpPr/>
          <p:nvPr>
            <p:ph idx="2" type="sldImg"/>
          </p:nvPr>
        </p:nvSpPr>
        <p:spPr>
          <a:xfrm>
            <a:off x="389467" y="692706"/>
            <a:ext cx="6231600" cy="346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f3355c69d_2_109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293" name="Google Shape;293;gcf3355c69d_2_109:notes"/>
          <p:cNvSpPr/>
          <p:nvPr>
            <p:ph idx="2" type="sldImg"/>
          </p:nvPr>
        </p:nvSpPr>
        <p:spPr>
          <a:xfrm>
            <a:off x="389467" y="692706"/>
            <a:ext cx="6231600" cy="346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f3355c69d_2_119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03" name="Google Shape;303;gcf3355c69d_2_119:notes"/>
          <p:cNvSpPr/>
          <p:nvPr>
            <p:ph idx="2" type="sldImg"/>
          </p:nvPr>
        </p:nvSpPr>
        <p:spPr>
          <a:xfrm>
            <a:off x="425450" y="692150"/>
            <a:ext cx="6159600" cy="34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c7d186c9d4_0_4:notes"/>
          <p:cNvSpPr txBox="1"/>
          <p:nvPr>
            <p:ph idx="1" type="body"/>
          </p:nvPr>
        </p:nvSpPr>
        <p:spPr>
          <a:xfrm>
            <a:off x="701040" y="4387136"/>
            <a:ext cx="5608200" cy="4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09" name="Google Shape;309;g1c7d186c9d4_0_4:notes"/>
          <p:cNvSpPr/>
          <p:nvPr>
            <p:ph idx="2" type="sldImg"/>
          </p:nvPr>
        </p:nvSpPr>
        <p:spPr>
          <a:xfrm>
            <a:off x="425450" y="692150"/>
            <a:ext cx="6159500" cy="3463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31ecd21d1_0_0:notes"/>
          <p:cNvSpPr/>
          <p:nvPr>
            <p:ph idx="2" type="sldImg"/>
          </p:nvPr>
        </p:nvSpPr>
        <p:spPr>
          <a:xfrm>
            <a:off x="425450" y="692150"/>
            <a:ext cx="6159500" cy="34639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6" name="Google Shape;316;g1431ecd21d1_0_0:notes"/>
          <p:cNvSpPr txBox="1"/>
          <p:nvPr>
            <p:ph idx="1" type="body"/>
          </p:nvPr>
        </p:nvSpPr>
        <p:spPr>
          <a:xfrm>
            <a:off x="701675" y="4387850"/>
            <a:ext cx="5607000" cy="4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g1431ecd21d1_0_0:notes"/>
          <p:cNvSpPr txBox="1"/>
          <p:nvPr>
            <p:ph idx="12" type="sldNum"/>
          </p:nvPr>
        </p:nvSpPr>
        <p:spPr>
          <a:xfrm>
            <a:off x="3970337" y="8772525"/>
            <a:ext cx="30384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75" spcFirstLastPara="1" rIns="93175" wrap="square" tIns="46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cf3355c69d_2_126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23" name="Google Shape;323;gcf3355c69d_2_126:notes"/>
          <p:cNvSpPr/>
          <p:nvPr>
            <p:ph idx="2" type="sldImg"/>
          </p:nvPr>
        </p:nvSpPr>
        <p:spPr>
          <a:xfrm>
            <a:off x="389467" y="692706"/>
            <a:ext cx="6231600" cy="346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f3355c69d_2_140:notes"/>
          <p:cNvSpPr txBox="1"/>
          <p:nvPr>
            <p:ph idx="1" type="body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anchorCtr="0" anchor="t" bIns="93075" lIns="93075" spcFirstLastPara="1" rIns="93075" wrap="square" tIns="930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335" name="Google Shape;335;gcf3355c69d_2_140:notes"/>
          <p:cNvSpPr/>
          <p:nvPr>
            <p:ph idx="2" type="sldImg"/>
          </p:nvPr>
        </p:nvSpPr>
        <p:spPr>
          <a:xfrm>
            <a:off x="389467" y="692706"/>
            <a:ext cx="6231600" cy="3463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hyperlink" Target="https://www.youtube.com/watch?v=xkr1c37bUMM" TargetMode="External"/><Relationship Id="rId4" Type="http://schemas.openxmlformats.org/officeDocument/2006/relationships/image" Target="../media/image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4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4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46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jp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8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8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Relationship Id="rId3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9.jpg"/><Relationship Id="rId4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14.png"/><Relationship Id="rId7" Type="http://schemas.openxmlformats.org/officeDocument/2006/relationships/image" Target="../media/image17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8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1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49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6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" type="title">
  <p:cSld name="TITLE">
    <p:bg>
      <p:bgPr>
        <a:solidFill>
          <a:srgbClr val="E6B050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1315f56ed8_0_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g21315f56ed8_0_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g21315f56ed8_0_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g21315f56ed8_0_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1315f56ed8_0_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g21315f56ed8_0_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49884" y="-43652"/>
            <a:ext cx="3894113" cy="519214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g21315f56ed8_0_49"/>
          <p:cNvSpPr txBox="1"/>
          <p:nvPr/>
        </p:nvSpPr>
        <p:spPr>
          <a:xfrm>
            <a:off x="525450" y="1110125"/>
            <a:ext cx="42627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  <a:t>Excel.</a:t>
            </a:r>
            <a:br>
              <a:rPr b="0" i="0" lang="en-US" sz="33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0" i="0" lang="en-US" sz="33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  <a:t>Lead.</a:t>
            </a:r>
            <a:br>
              <a:rPr b="0" i="0" lang="en-US" sz="33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0" i="0" lang="en-US" sz="33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  <a:t>Connect.</a:t>
            </a:r>
            <a:endParaRPr b="0" i="0" sz="2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2" name="Google Shape;52;g21315f56ed8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82" y="99302"/>
            <a:ext cx="1790372" cy="470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bg>
      <p:bgPr>
        <a:solidFill>
          <a:schemeClr val="accent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1315f56ed8_0_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g21315f56ed8_0_54"/>
          <p:cNvPicPr preferRelativeResize="0"/>
          <p:nvPr/>
        </p:nvPicPr>
        <p:blipFill rotWithShape="1">
          <a:blip r:embed="rId2">
            <a:alphaModFix/>
          </a:blip>
          <a:srcRect b="2417" l="0" r="0" t="2417"/>
          <a:stretch/>
        </p:blipFill>
        <p:spPr>
          <a:xfrm>
            <a:off x="5249875" y="0"/>
            <a:ext cx="3894124" cy="51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21315f56ed8_0_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82" y="99302"/>
            <a:ext cx="1790372" cy="4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21315f56ed8_0_54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58" name="Google Shape;58;g21315f56ed8_0_54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 1">
  <p:cSld name="SECTION_HEADER_2_1">
    <p:bg>
      <p:bgPr>
        <a:solidFill>
          <a:schemeClr val="accent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1315f56ed8_0_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" name="Google Shape;61;g21315f56ed8_0_60"/>
          <p:cNvPicPr preferRelativeResize="0"/>
          <p:nvPr/>
        </p:nvPicPr>
        <p:blipFill rotWithShape="1">
          <a:blip r:embed="rId2">
            <a:alphaModFix/>
          </a:blip>
          <a:srcRect b="6025" l="0" r="0" t="6016"/>
          <a:stretch/>
        </p:blipFill>
        <p:spPr>
          <a:xfrm>
            <a:off x="5249875" y="0"/>
            <a:ext cx="3895444" cy="514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21315f56ed8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82" y="99302"/>
            <a:ext cx="1790372" cy="47031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21315f56ed8_0_60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64" name="Google Shape;64;g21315f56ed8_0_60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solidFill>
          <a:schemeClr val="accent4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315f56ed8_0_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" name="Google Shape;67;g21315f56ed8_0_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982" y="99302"/>
            <a:ext cx="1790372" cy="47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21315f56ed8_0_6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4870" l="0" r="0" t="13135"/>
          <a:stretch/>
        </p:blipFill>
        <p:spPr>
          <a:xfrm>
            <a:off x="4910908" y="-32903"/>
            <a:ext cx="4220351" cy="51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21315f56ed8_0_66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0" name="Google Shape;70;g21315f56ed8_0_66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2">
  <p:cSld name="SECTION_HEADER_1_2">
    <p:bg>
      <p:bgPr>
        <a:solidFill>
          <a:schemeClr val="accen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315f56ed8_0_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" name="Google Shape;73;g21315f56ed8_0_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975" y="99300"/>
            <a:ext cx="1789450" cy="4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21315f56ed8_0_72"/>
          <p:cNvPicPr preferRelativeResize="0"/>
          <p:nvPr/>
        </p:nvPicPr>
        <p:blipFill rotWithShape="1">
          <a:blip r:embed="rId3">
            <a:alphaModFix/>
          </a:blip>
          <a:srcRect b="16115" l="0" r="0" t="1869"/>
          <a:stretch/>
        </p:blipFill>
        <p:spPr>
          <a:xfrm>
            <a:off x="4910900" y="15700"/>
            <a:ext cx="42193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21315f56ed8_0_72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76" name="Google Shape;76;g21315f56ed8_0_72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2 1">
  <p:cSld name="SECTION_HEADER_1_2_1">
    <p:bg>
      <p:bgPr>
        <a:solidFill>
          <a:schemeClr val="accent2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1315f56ed8_0_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" name="Google Shape;79;g21315f56ed8_0_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2982" y="99302"/>
            <a:ext cx="1790372" cy="47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1315f56ed8_0_78"/>
          <p:cNvPicPr preferRelativeResize="0"/>
          <p:nvPr/>
        </p:nvPicPr>
        <p:blipFill rotWithShape="1">
          <a:blip r:embed="rId3">
            <a:alphaModFix/>
          </a:blip>
          <a:srcRect b="14812" l="0" r="0" t="2061"/>
          <a:stretch/>
        </p:blipFill>
        <p:spPr>
          <a:xfrm>
            <a:off x="4910900" y="15700"/>
            <a:ext cx="421782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21315f56ed8_0_78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82" name="Google Shape;82;g21315f56ed8_0_78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2 1 1">
  <p:cSld name="SECTION_HEADER_1_2_1_1">
    <p:bg>
      <p:bgPr>
        <a:solidFill>
          <a:schemeClr val="accen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1315f56ed8_0_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" name="Google Shape;85;g21315f56ed8_0_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7524" y="158100"/>
            <a:ext cx="2063626" cy="5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21315f56ed8_0_84"/>
          <p:cNvPicPr preferRelativeResize="0"/>
          <p:nvPr/>
        </p:nvPicPr>
        <p:blipFill rotWithShape="1">
          <a:blip r:embed="rId3">
            <a:alphaModFix/>
          </a:blip>
          <a:srcRect b="0" l="22665" r="22665" t="0"/>
          <a:stretch/>
        </p:blipFill>
        <p:spPr>
          <a:xfrm>
            <a:off x="0" y="0"/>
            <a:ext cx="4217830" cy="514224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1315f56ed8_0_84"/>
          <p:cNvSpPr txBox="1"/>
          <p:nvPr>
            <p:ph type="title"/>
          </p:nvPr>
        </p:nvSpPr>
        <p:spPr>
          <a:xfrm>
            <a:off x="4671325" y="13309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88" name="Google Shape;88;g21315f56ed8_0_84"/>
          <p:cNvSpPr txBox="1"/>
          <p:nvPr>
            <p:ph idx="1" type="subTitle"/>
          </p:nvPr>
        </p:nvSpPr>
        <p:spPr>
          <a:xfrm>
            <a:off x="4671325" y="28132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2 1 1 1">
  <p:cSld name="SECTION_HEADER_1_2_1_1_1">
    <p:bg>
      <p:bgPr>
        <a:solidFill>
          <a:schemeClr val="accent3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1315f56ed8_0_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" name="Google Shape;91;g21315f56ed8_0_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57524" y="158100"/>
            <a:ext cx="2063626" cy="5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1315f56ed8_0_90"/>
          <p:cNvPicPr preferRelativeResize="0"/>
          <p:nvPr/>
        </p:nvPicPr>
        <p:blipFill rotWithShape="1">
          <a:blip r:embed="rId3">
            <a:alphaModFix/>
          </a:blip>
          <a:srcRect b="0" l="22659" r="22659" t="0"/>
          <a:stretch/>
        </p:blipFill>
        <p:spPr>
          <a:xfrm>
            <a:off x="0" y="0"/>
            <a:ext cx="4217830" cy="514098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g21315f56ed8_0_90"/>
          <p:cNvSpPr txBox="1"/>
          <p:nvPr>
            <p:ph type="title"/>
          </p:nvPr>
        </p:nvSpPr>
        <p:spPr>
          <a:xfrm>
            <a:off x="4671325" y="13309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4" name="Google Shape;94;g21315f56ed8_0_90"/>
          <p:cNvSpPr txBox="1"/>
          <p:nvPr>
            <p:ph idx="1" type="subTitle"/>
          </p:nvPr>
        </p:nvSpPr>
        <p:spPr>
          <a:xfrm>
            <a:off x="4671325" y="28132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2 1 1 1 1">
  <p:cSld name="SECTION_HEADER_1_2_1_1_1_1">
    <p:bg>
      <p:bgPr>
        <a:solidFill>
          <a:schemeClr val="accent6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315f56ed8_0_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7" name="Google Shape;97;g21315f56ed8_0_96"/>
          <p:cNvPicPr preferRelativeResize="0"/>
          <p:nvPr/>
        </p:nvPicPr>
        <p:blipFill rotWithShape="1">
          <a:blip r:embed="rId2">
            <a:alphaModFix/>
          </a:blip>
          <a:srcRect b="0" l="22654" r="22649" t="0"/>
          <a:stretch/>
        </p:blipFill>
        <p:spPr>
          <a:xfrm>
            <a:off x="0" y="0"/>
            <a:ext cx="42178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1315f56ed8_0_96"/>
          <p:cNvSpPr txBox="1"/>
          <p:nvPr>
            <p:ph type="title"/>
          </p:nvPr>
        </p:nvSpPr>
        <p:spPr>
          <a:xfrm>
            <a:off x="4671325" y="13309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99" name="Google Shape;99;g21315f56ed8_0_96"/>
          <p:cNvSpPr txBox="1"/>
          <p:nvPr>
            <p:ph idx="1" type="subTitle"/>
          </p:nvPr>
        </p:nvSpPr>
        <p:spPr>
          <a:xfrm>
            <a:off x="4671325" y="28132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00" name="Google Shape;100;g21315f56ed8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7011" y="1437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2 1 1 1 1 1">
  <p:cSld name="SECTION_HEADER_1_2_1_1_1_1_1">
    <p:bg>
      <p:bgPr>
        <a:solidFill>
          <a:schemeClr val="accent6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1315f56ed8_0_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g21315f56ed8_0_102"/>
          <p:cNvPicPr preferRelativeResize="0"/>
          <p:nvPr/>
        </p:nvPicPr>
        <p:blipFill rotWithShape="1">
          <a:blip r:embed="rId2">
            <a:alphaModFix/>
          </a:blip>
          <a:srcRect b="9721" l="5265" r="5931" t="9063"/>
          <a:stretch/>
        </p:blipFill>
        <p:spPr>
          <a:xfrm>
            <a:off x="0" y="0"/>
            <a:ext cx="42178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1315f56ed8_0_102"/>
          <p:cNvSpPr txBox="1"/>
          <p:nvPr>
            <p:ph type="title"/>
          </p:nvPr>
        </p:nvSpPr>
        <p:spPr>
          <a:xfrm>
            <a:off x="4671325" y="13309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05" name="Google Shape;105;g21315f56ed8_0_102"/>
          <p:cNvSpPr txBox="1"/>
          <p:nvPr>
            <p:ph idx="1" type="subTitle"/>
          </p:nvPr>
        </p:nvSpPr>
        <p:spPr>
          <a:xfrm>
            <a:off x="4671325" y="281322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06" name="Google Shape;106;g21315f56ed8_0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7011" y="1437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">
  <p:cSld name="TITLE_1">
    <p:bg>
      <p:bgPr>
        <a:solidFill>
          <a:schemeClr val="accent4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1315f56ed8_0_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" name="Google Shape;20;g21315f56ed8_0_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g21315f56ed8_0_19"/>
          <p:cNvPicPr preferRelativeResize="0"/>
          <p:nvPr/>
        </p:nvPicPr>
        <p:blipFill rotWithShape="1">
          <a:blip r:embed="rId3">
            <a:alphaModFix/>
          </a:blip>
          <a:srcRect b="31743" l="0" r="0" t="11532"/>
          <a:stretch/>
        </p:blipFill>
        <p:spPr>
          <a:xfrm>
            <a:off x="0" y="0"/>
            <a:ext cx="9143997" cy="345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">
  <p:cSld name="SECTION_HEADER_1_1">
    <p:bg>
      <p:bgPr>
        <a:solidFill>
          <a:schemeClr val="accent6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315f56ed8_0_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9" name="Google Shape;109;g21315f56ed8_0_108"/>
          <p:cNvPicPr preferRelativeResize="0"/>
          <p:nvPr/>
        </p:nvPicPr>
        <p:blipFill rotWithShape="1">
          <a:blip r:embed="rId2">
            <a:alphaModFix/>
          </a:blip>
          <a:srcRect b="0" l="27904" r="27908" t="0"/>
          <a:stretch/>
        </p:blipFill>
        <p:spPr>
          <a:xfrm>
            <a:off x="5734775" y="-11300"/>
            <a:ext cx="3409224" cy="52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21315f56ed8_0_108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11" name="Google Shape;111;g21315f56ed8_0_108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12" name="Google Shape;112;g21315f56ed8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 1">
  <p:cSld name="SECTION_HEADER_1_1_1">
    <p:bg>
      <p:bgPr>
        <a:solidFill>
          <a:schemeClr val="accent4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315f56ed8_0_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g21315f56ed8_0_114"/>
          <p:cNvPicPr preferRelativeResize="0"/>
          <p:nvPr/>
        </p:nvPicPr>
        <p:blipFill rotWithShape="1">
          <a:blip r:embed="rId2">
            <a:alphaModFix/>
          </a:blip>
          <a:srcRect b="0" l="28146" r="28146" t="0"/>
          <a:stretch/>
        </p:blipFill>
        <p:spPr>
          <a:xfrm>
            <a:off x="5734775" y="-5650"/>
            <a:ext cx="3409224" cy="51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21315f56ed8_0_114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17" name="Google Shape;117;g21315f56ed8_0_114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18" name="Google Shape;118;g21315f56ed8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 1 1">
  <p:cSld name="SECTION_HEADER_1_1_1_1">
    <p:bg>
      <p:bgPr>
        <a:solidFill>
          <a:schemeClr val="accent6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315f56ed8_0_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" name="Google Shape;121;g21315f56ed8_0_120"/>
          <p:cNvPicPr preferRelativeResize="0"/>
          <p:nvPr/>
        </p:nvPicPr>
        <p:blipFill rotWithShape="1">
          <a:blip r:embed="rId2">
            <a:alphaModFix/>
          </a:blip>
          <a:srcRect b="0" l="27959" r="27959" t="0"/>
          <a:stretch/>
        </p:blipFill>
        <p:spPr>
          <a:xfrm>
            <a:off x="5734775" y="-5650"/>
            <a:ext cx="3409224" cy="51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1315f56ed8_0_120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23" name="Google Shape;123;g21315f56ed8_0_120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24" name="Google Shape;124;g21315f56ed8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 1 1 1">
  <p:cSld name="SECTION_HEADER_1_1_1_1_1">
    <p:bg>
      <p:bgPr>
        <a:solidFill>
          <a:schemeClr val="accent6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1315f56ed8_0_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g21315f56ed8_0_126"/>
          <p:cNvPicPr preferRelativeResize="0"/>
          <p:nvPr/>
        </p:nvPicPr>
        <p:blipFill rotWithShape="1">
          <a:blip r:embed="rId2">
            <a:alphaModFix/>
          </a:blip>
          <a:srcRect b="0" l="29471" r="26423" t="0"/>
          <a:stretch/>
        </p:blipFill>
        <p:spPr>
          <a:xfrm>
            <a:off x="5734775" y="-5650"/>
            <a:ext cx="3409224" cy="51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21315f56ed8_0_126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29" name="Google Shape;129;g21315f56ed8_0_126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30" name="Google Shape;130;g21315f56ed8_0_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 1 1 1 1">
  <p:cSld name="SECTION_HEADER_1_1_1_1_1_1">
    <p:bg>
      <p:bgPr>
        <a:solidFill>
          <a:schemeClr val="accent4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315f56ed8_0_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3" name="Google Shape;133;g21315f56ed8_0_132"/>
          <p:cNvPicPr preferRelativeResize="0"/>
          <p:nvPr/>
        </p:nvPicPr>
        <p:blipFill rotWithShape="1">
          <a:blip r:embed="rId2">
            <a:alphaModFix/>
          </a:blip>
          <a:srcRect b="-1330" l="31894" r="18871" t="1329"/>
          <a:stretch/>
        </p:blipFill>
        <p:spPr>
          <a:xfrm>
            <a:off x="5734775" y="-5650"/>
            <a:ext cx="3409225" cy="52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1315f56ed8_0_132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35" name="Google Shape;135;g21315f56ed8_0_132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36" name="Google Shape;136;g21315f56ed8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 1 1 1 1 1 1">
  <p:cSld name="SECTION_HEADER_1_1_1_1_1_1_1">
    <p:bg>
      <p:bgPr>
        <a:solidFill>
          <a:schemeClr val="accen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1315f56ed8_0_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9" name="Google Shape;139;g21315f56ed8_0_138"/>
          <p:cNvPicPr preferRelativeResize="0"/>
          <p:nvPr/>
        </p:nvPicPr>
        <p:blipFill rotWithShape="1">
          <a:blip r:embed="rId2">
            <a:alphaModFix/>
          </a:blip>
          <a:srcRect b="2276" l="25709" r="25709" t="0"/>
          <a:stretch/>
        </p:blipFill>
        <p:spPr>
          <a:xfrm>
            <a:off x="5567850" y="-5650"/>
            <a:ext cx="35761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21315f56ed8_0_138"/>
          <p:cNvSpPr txBox="1"/>
          <p:nvPr>
            <p:ph type="title"/>
          </p:nvPr>
        </p:nvSpPr>
        <p:spPr>
          <a:xfrm>
            <a:off x="265500" y="1614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41" name="Google Shape;141;g21315f56ed8_0_138"/>
          <p:cNvSpPr txBox="1"/>
          <p:nvPr>
            <p:ph idx="1" type="subTitle"/>
          </p:nvPr>
        </p:nvSpPr>
        <p:spPr>
          <a:xfrm>
            <a:off x="265500" y="3184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pic>
        <p:nvPicPr>
          <p:cNvPr id="142" name="Google Shape;142;g21315f56ed8_0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274" y="148300"/>
            <a:ext cx="2063626" cy="5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accent6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1315f56ed8_0_144"/>
          <p:cNvSpPr txBox="1"/>
          <p:nvPr>
            <p:ph type="title"/>
          </p:nvPr>
        </p:nvSpPr>
        <p:spPr>
          <a:xfrm>
            <a:off x="2649050" y="122663"/>
            <a:ext cx="5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5" name="Google Shape;145;g21315f56ed8_0_1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g21315f56ed8_0_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7" name="Google Shape;147;g21315f56ed8_0_1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bg>
      <p:bgPr>
        <a:noFill/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1315f56ed8_0_149"/>
          <p:cNvSpPr txBox="1"/>
          <p:nvPr>
            <p:ph type="title"/>
          </p:nvPr>
        </p:nvSpPr>
        <p:spPr>
          <a:xfrm>
            <a:off x="2649050" y="122663"/>
            <a:ext cx="5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0" name="Google Shape;150;g21315f56ed8_0_1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g21315f56ed8_0_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2" name="Google Shape;152;g21315f56ed8_0_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bg>
      <p:bgPr>
        <a:solidFill>
          <a:schemeClr val="accent4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315f56ed8_0_154"/>
          <p:cNvSpPr txBox="1"/>
          <p:nvPr>
            <p:ph type="title"/>
          </p:nvPr>
        </p:nvSpPr>
        <p:spPr>
          <a:xfrm>
            <a:off x="2649050" y="122663"/>
            <a:ext cx="5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5" name="Google Shape;155;g21315f56ed8_0_1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g21315f56ed8_0_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7" name="Google Shape;157;g21315f56ed8_0_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6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315f56ed8_0_15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0" name="Google Shape;160;g21315f56ed8_0_15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1" name="Google Shape;161;g21315f56ed8_0_1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g21315f56ed8_0_159"/>
          <p:cNvSpPr txBox="1"/>
          <p:nvPr>
            <p:ph type="title"/>
          </p:nvPr>
        </p:nvSpPr>
        <p:spPr>
          <a:xfrm>
            <a:off x="2649050" y="122663"/>
            <a:ext cx="5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63" name="Google Shape;163;g21315f56ed8_0_1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 4">
  <p:cSld name="TITLE_1_4">
    <p:bg>
      <p:bgPr>
        <a:solidFill>
          <a:schemeClr val="accent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21315f56ed8_0_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" name="Google Shape;24;g21315f56ed8_0_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g21315f56ed8_0_23"/>
          <p:cNvPicPr preferRelativeResize="0"/>
          <p:nvPr/>
        </p:nvPicPr>
        <p:blipFill rotWithShape="1">
          <a:blip r:embed="rId3">
            <a:alphaModFix/>
          </a:blip>
          <a:srcRect b="23011" l="0" r="0" t="0"/>
          <a:stretch/>
        </p:blipFill>
        <p:spPr>
          <a:xfrm>
            <a:off x="572625" y="-20225"/>
            <a:ext cx="7988625" cy="38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bg>
      <p:bgPr>
        <a:noFill/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315f56ed8_0_16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6" name="Google Shape;166;g21315f56ed8_0_16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7" name="Google Shape;167;g21315f56ed8_0_1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g21315f56ed8_0_165"/>
          <p:cNvSpPr txBox="1"/>
          <p:nvPr>
            <p:ph type="title"/>
          </p:nvPr>
        </p:nvSpPr>
        <p:spPr>
          <a:xfrm>
            <a:off x="2649050" y="122663"/>
            <a:ext cx="5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69" name="Google Shape;169;g21315f56ed8_0_1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 1">
  <p:cSld name="TITLE_AND_TWO_COLUMNS_1_1">
    <p:bg>
      <p:bgPr>
        <a:solidFill>
          <a:schemeClr val="accent4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1315f56ed8_0_17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2" name="Google Shape;172;g21315f56ed8_0_17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3" name="Google Shape;173;g21315f56ed8_0_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g21315f56ed8_0_171"/>
          <p:cNvSpPr txBox="1"/>
          <p:nvPr>
            <p:ph type="title"/>
          </p:nvPr>
        </p:nvSpPr>
        <p:spPr>
          <a:xfrm>
            <a:off x="2649050" y="122663"/>
            <a:ext cx="550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75" name="Google Shape;175;g21315f56ed8_0_1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315f56ed8_0_177"/>
          <p:cNvSpPr txBox="1"/>
          <p:nvPr>
            <p:ph type="title"/>
          </p:nvPr>
        </p:nvSpPr>
        <p:spPr>
          <a:xfrm>
            <a:off x="2561450" y="122663"/>
            <a:ext cx="527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8" name="Google Shape;178;g21315f56ed8_0_1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" name="Google Shape;179;g21315f56ed8_0_1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solidFill>
          <a:schemeClr val="accent4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1315f56ed8_0_181"/>
          <p:cNvSpPr txBox="1"/>
          <p:nvPr>
            <p:ph type="title"/>
          </p:nvPr>
        </p:nvSpPr>
        <p:spPr>
          <a:xfrm>
            <a:off x="2561450" y="122663"/>
            <a:ext cx="527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" name="Google Shape;182;g21315f56ed8_0_1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3" name="Google Shape;183;g21315f56ed8_0_1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33940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">
  <p:cSld name="TITLE_ONLY_1_1">
    <p:bg>
      <p:bgPr>
        <a:solidFill>
          <a:schemeClr val="accent6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315f56ed8_0_1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6" name="Google Shape;186;g21315f56ed8_0_1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4061" y="157765"/>
            <a:ext cx="2094131" cy="550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g21315f56ed8_0_185"/>
          <p:cNvGrpSpPr/>
          <p:nvPr/>
        </p:nvGrpSpPr>
        <p:grpSpPr>
          <a:xfrm>
            <a:off x="2093750" y="76200"/>
            <a:ext cx="5069400" cy="4930750"/>
            <a:chOff x="2093750" y="0"/>
            <a:chExt cx="5069400" cy="4930750"/>
          </a:xfrm>
        </p:grpSpPr>
        <p:sp>
          <p:nvSpPr>
            <p:cNvPr id="188" name="Google Shape;188;g21315f56ed8_0_185"/>
            <p:cNvSpPr txBox="1"/>
            <p:nvPr/>
          </p:nvSpPr>
          <p:spPr>
            <a:xfrm>
              <a:off x="2507250" y="0"/>
              <a:ext cx="4129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rgbClr val="F27D49"/>
                  </a:solidFill>
                  <a:latin typeface="Sanchez"/>
                  <a:ea typeface="Sanchez"/>
                  <a:cs typeface="Sanchez"/>
                  <a:sym typeface="Sanchez"/>
                </a:rPr>
                <a:t>CRADLE TO CAREER</a:t>
              </a:r>
              <a:endParaRPr b="1" sz="2000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endParaRPr>
            </a:p>
          </p:txBody>
        </p:sp>
        <p:sp>
          <p:nvSpPr>
            <p:cNvPr id="189" name="Google Shape;189;g21315f56ed8_0_185"/>
            <p:cNvSpPr txBox="1"/>
            <p:nvPr/>
          </p:nvSpPr>
          <p:spPr>
            <a:xfrm>
              <a:off x="3072000" y="333500"/>
              <a:ext cx="30000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latin typeface="Sanchez"/>
                  <a:ea typeface="Sanchez"/>
                  <a:cs typeface="Sanchez"/>
                  <a:sym typeface="Sanchez"/>
                </a:rPr>
                <a:t>LATINOS IN TECHNOLOGY INITIATIVE</a:t>
              </a:r>
              <a:endParaRPr sz="800">
                <a:latin typeface="Sanchez"/>
                <a:ea typeface="Sanchez"/>
                <a:cs typeface="Sanchez"/>
                <a:sym typeface="Sanchez"/>
              </a:endParaRPr>
            </a:p>
          </p:txBody>
        </p:sp>
        <p:grpSp>
          <p:nvGrpSpPr>
            <p:cNvPr id="190" name="Google Shape;190;g21315f56ed8_0_185"/>
            <p:cNvGrpSpPr/>
            <p:nvPr/>
          </p:nvGrpSpPr>
          <p:grpSpPr>
            <a:xfrm>
              <a:off x="2093750" y="709938"/>
              <a:ext cx="5069400" cy="785113"/>
              <a:chOff x="2093750" y="709938"/>
              <a:chExt cx="5069400" cy="785113"/>
            </a:xfrm>
          </p:grpSpPr>
          <p:pic>
            <p:nvPicPr>
              <p:cNvPr id="191" name="Google Shape;191;g21315f56ed8_0_185"/>
              <p:cNvPicPr preferRelativeResize="0"/>
              <p:nvPr/>
            </p:nvPicPr>
            <p:blipFill rotWithShape="1">
              <a:blip r:embed="rId3">
                <a:alphaModFix/>
              </a:blip>
              <a:srcRect b="45947" l="0" r="0" t="16337"/>
              <a:stretch/>
            </p:blipFill>
            <p:spPr>
              <a:xfrm>
                <a:off x="2093750" y="714750"/>
                <a:ext cx="1377000" cy="7803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92" name="Google Shape;192;g21315f56ed8_0_185"/>
              <p:cNvGrpSpPr/>
              <p:nvPr/>
            </p:nvGrpSpPr>
            <p:grpSpPr>
              <a:xfrm>
                <a:off x="3654500" y="709938"/>
                <a:ext cx="3508650" cy="780300"/>
                <a:chOff x="3378000" y="1066825"/>
                <a:chExt cx="3508650" cy="780300"/>
              </a:xfrm>
            </p:grpSpPr>
            <p:sp>
              <p:nvSpPr>
                <p:cNvPr id="193" name="Google Shape;193;g21315f56ed8_0_185"/>
                <p:cNvSpPr/>
                <p:nvPr/>
              </p:nvSpPr>
              <p:spPr>
                <a:xfrm>
                  <a:off x="3378000" y="1066825"/>
                  <a:ext cx="3411600" cy="780300"/>
                </a:xfrm>
                <a:prstGeom prst="rect">
                  <a:avLst/>
                </a:prstGeom>
                <a:solidFill>
                  <a:srgbClr val="A6B7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4" name="Google Shape;194;g21315f56ed8_0_185"/>
                <p:cNvSpPr txBox="1"/>
                <p:nvPr/>
              </p:nvSpPr>
              <p:spPr>
                <a:xfrm>
                  <a:off x="3499350" y="1304213"/>
                  <a:ext cx="805200" cy="35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100">
                      <a:latin typeface="Sanchez"/>
                      <a:ea typeface="Sanchez"/>
                      <a:cs typeface="Sanchez"/>
                      <a:sym typeface="Sanchez"/>
                    </a:rPr>
                    <a:t>College</a:t>
                  </a:r>
                  <a:endParaRPr b="1" sz="1100">
                    <a:latin typeface="Sanchez"/>
                    <a:ea typeface="Sanchez"/>
                    <a:cs typeface="Sanchez"/>
                    <a:sym typeface="Sanchez"/>
                  </a:endParaRPr>
                </a:p>
              </p:txBody>
            </p:sp>
            <p:sp>
              <p:nvSpPr>
                <p:cNvPr id="195" name="Google Shape;195;g21315f56ed8_0_185"/>
                <p:cNvSpPr txBox="1"/>
                <p:nvPr/>
              </p:nvSpPr>
              <p:spPr>
                <a:xfrm>
                  <a:off x="4217850" y="1066825"/>
                  <a:ext cx="2668800" cy="780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900">
                      <a:solidFill>
                        <a:srgbClr val="000000"/>
                      </a:solidFill>
                      <a:latin typeface="Sanchez"/>
                      <a:ea typeface="Sanchez"/>
                      <a:cs typeface="Sanchez"/>
                      <a:sym typeface="Sanchez"/>
                    </a:rPr>
                    <a:t>Latinos in Technology Scholarship Program:</a:t>
                  </a:r>
                  <a:endParaRPr b="1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endParaRPr>
                </a:p>
                <a:p>
                  <a:pPr indent="-285750" lvl="0" marL="45720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Sanchez"/>
                    <a:buChar char="●"/>
                  </a:pPr>
                  <a:r>
                    <a:rPr b="1" lang="en-US" sz="900">
                      <a:solidFill>
                        <a:srgbClr val="000000"/>
                      </a:solidFill>
                      <a:latin typeface="Sanchez"/>
                      <a:ea typeface="Sanchez"/>
                      <a:cs typeface="Sanchez"/>
                      <a:sym typeface="Sanchez"/>
                    </a:rPr>
                    <a:t>Financial support</a:t>
                  </a:r>
                  <a:endParaRPr b="1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endParaRPr>
                </a:p>
                <a:p>
                  <a:pPr indent="-285750" lvl="0" marL="45720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Sanchez"/>
                    <a:buChar char="●"/>
                  </a:pPr>
                  <a:r>
                    <a:rPr b="1" lang="en-US" sz="900">
                      <a:solidFill>
                        <a:srgbClr val="000000"/>
                      </a:solidFill>
                      <a:latin typeface="Sanchez"/>
                      <a:ea typeface="Sanchez"/>
                      <a:cs typeface="Sanchez"/>
                      <a:sym typeface="Sanchez"/>
                    </a:rPr>
                    <a:t>Career coaching and mentorship</a:t>
                  </a:r>
                  <a:endParaRPr b="1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endParaRPr>
                </a:p>
                <a:p>
                  <a:pPr indent="-285750" lvl="0" marL="45720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Sanchez"/>
                    <a:buChar char="●"/>
                  </a:pPr>
                  <a:r>
                    <a:rPr b="1" lang="en-US" sz="900">
                      <a:solidFill>
                        <a:srgbClr val="000000"/>
                      </a:solidFill>
                      <a:latin typeface="Sanchez"/>
                      <a:ea typeface="Sanchez"/>
                      <a:cs typeface="Sanchez"/>
                      <a:sym typeface="Sanchez"/>
                    </a:rPr>
                    <a:t>Internship support</a:t>
                  </a:r>
                  <a:endParaRPr b="1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endParaRPr>
                </a:p>
              </p:txBody>
            </p:sp>
          </p:grpSp>
        </p:grpSp>
        <p:grpSp>
          <p:nvGrpSpPr>
            <p:cNvPr id="196" name="Google Shape;196;g21315f56ed8_0_185"/>
            <p:cNvGrpSpPr/>
            <p:nvPr/>
          </p:nvGrpSpPr>
          <p:grpSpPr>
            <a:xfrm>
              <a:off x="2093750" y="1568500"/>
              <a:ext cx="5034750" cy="780300"/>
              <a:chOff x="2093750" y="1663775"/>
              <a:chExt cx="5034750" cy="780300"/>
            </a:xfrm>
          </p:grpSpPr>
          <p:pic>
            <p:nvPicPr>
              <p:cNvPr id="197" name="Google Shape;197;g21315f56ed8_0_185"/>
              <p:cNvPicPr preferRelativeResize="0"/>
              <p:nvPr/>
            </p:nvPicPr>
            <p:blipFill rotWithShape="1">
              <a:blip r:embed="rId4">
                <a:alphaModFix/>
              </a:blip>
              <a:srcRect b="0" l="3157" r="3157" t="0"/>
              <a:stretch/>
            </p:blipFill>
            <p:spPr>
              <a:xfrm>
                <a:off x="2093750" y="1663775"/>
                <a:ext cx="1377000" cy="780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" name="Google Shape;198;g21315f56ed8_0_185"/>
              <p:cNvSpPr/>
              <p:nvPr/>
            </p:nvSpPr>
            <p:spPr>
              <a:xfrm>
                <a:off x="3654500" y="1663775"/>
                <a:ext cx="3411600" cy="780300"/>
              </a:xfrm>
              <a:prstGeom prst="rect">
                <a:avLst/>
              </a:prstGeom>
              <a:solidFill>
                <a:srgbClr val="F27D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9" name="Google Shape;199;g21315f56ed8_0_185"/>
              <p:cNvSpPr txBox="1"/>
              <p:nvPr/>
            </p:nvSpPr>
            <p:spPr>
              <a:xfrm>
                <a:off x="3775850" y="1707575"/>
                <a:ext cx="805200" cy="6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High School</a:t>
                </a:r>
                <a:endParaRPr b="1" sz="11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b="1" lang="en-US" sz="11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9 - 12</a:t>
                </a:r>
                <a:endParaRPr b="1" sz="1200">
                  <a:latin typeface="Sanchez"/>
                  <a:ea typeface="Sanchez"/>
                  <a:cs typeface="Sanchez"/>
                  <a:sym typeface="Sanchez"/>
                </a:endParaRPr>
              </a:p>
            </p:txBody>
          </p:sp>
          <p:sp>
            <p:nvSpPr>
              <p:cNvPr id="200" name="Google Shape;200;g21315f56ed8_0_185"/>
              <p:cNvSpPr txBox="1"/>
              <p:nvPr/>
            </p:nvSpPr>
            <p:spPr>
              <a:xfrm>
                <a:off x="4459700" y="1733075"/>
                <a:ext cx="2668800" cy="64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-285750" lvl="0" marL="457200" rtl="0" algn="l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College prep workshops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-28575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Science and Math support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-28575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STEM careers exposure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</p:txBody>
          </p:sp>
        </p:grpSp>
        <p:grpSp>
          <p:nvGrpSpPr>
            <p:cNvPr id="201" name="Google Shape;201;g21315f56ed8_0_185"/>
            <p:cNvGrpSpPr/>
            <p:nvPr/>
          </p:nvGrpSpPr>
          <p:grpSpPr>
            <a:xfrm>
              <a:off x="2093750" y="2422250"/>
              <a:ext cx="5034750" cy="780300"/>
              <a:chOff x="2093750" y="2612800"/>
              <a:chExt cx="5034750" cy="780300"/>
            </a:xfrm>
          </p:grpSpPr>
          <p:pic>
            <p:nvPicPr>
              <p:cNvPr id="202" name="Google Shape;202;g21315f56ed8_0_185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24442"/>
              <a:stretch/>
            </p:blipFill>
            <p:spPr>
              <a:xfrm>
                <a:off x="2093750" y="2612800"/>
                <a:ext cx="1377000" cy="780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3" name="Google Shape;203;g21315f56ed8_0_185"/>
              <p:cNvSpPr/>
              <p:nvPr/>
            </p:nvSpPr>
            <p:spPr>
              <a:xfrm>
                <a:off x="3654500" y="2612800"/>
                <a:ext cx="3411600" cy="780300"/>
              </a:xfrm>
              <a:prstGeom prst="rect">
                <a:avLst/>
              </a:prstGeom>
              <a:solidFill>
                <a:srgbClr val="E6B0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g21315f56ed8_0_185"/>
              <p:cNvSpPr txBox="1"/>
              <p:nvPr/>
            </p:nvSpPr>
            <p:spPr>
              <a:xfrm>
                <a:off x="3689150" y="2656600"/>
                <a:ext cx="978600" cy="6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Middle School</a:t>
                </a:r>
                <a:endParaRPr b="1" sz="11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6-8</a:t>
                </a:r>
                <a:endParaRPr b="1" sz="12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</p:txBody>
          </p:sp>
          <p:sp>
            <p:nvSpPr>
              <p:cNvPr id="205" name="Google Shape;205;g21315f56ed8_0_185"/>
              <p:cNvSpPr txBox="1"/>
              <p:nvPr/>
            </p:nvSpPr>
            <p:spPr>
              <a:xfrm>
                <a:off x="4459700" y="2682100"/>
                <a:ext cx="2668800" cy="64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-285750" lvl="0" marL="457200" rtl="0" algn="l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Coding and STEM careers exposure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-28575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Algebra 1 proficiency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-28575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Science and Math support</a:t>
                </a:r>
                <a:endParaRPr b="1" sz="7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</p:txBody>
          </p:sp>
        </p:grpSp>
        <p:grpSp>
          <p:nvGrpSpPr>
            <p:cNvPr id="206" name="Google Shape;206;g21315f56ed8_0_185"/>
            <p:cNvGrpSpPr/>
            <p:nvPr/>
          </p:nvGrpSpPr>
          <p:grpSpPr>
            <a:xfrm>
              <a:off x="2093750" y="3276000"/>
              <a:ext cx="5034750" cy="780300"/>
              <a:chOff x="2093750" y="3561825"/>
              <a:chExt cx="5034750" cy="780300"/>
            </a:xfrm>
          </p:grpSpPr>
          <p:pic>
            <p:nvPicPr>
              <p:cNvPr id="207" name="Google Shape;207;g21315f56ed8_0_185"/>
              <p:cNvPicPr preferRelativeResize="0"/>
              <p:nvPr/>
            </p:nvPicPr>
            <p:blipFill rotWithShape="1">
              <a:blip r:embed="rId6">
                <a:alphaModFix/>
              </a:blip>
              <a:srcRect b="29235" l="0" r="0" t="4062"/>
              <a:stretch/>
            </p:blipFill>
            <p:spPr>
              <a:xfrm>
                <a:off x="2093750" y="3561825"/>
                <a:ext cx="1377000" cy="7803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8" name="Google Shape;208;g21315f56ed8_0_185"/>
              <p:cNvSpPr/>
              <p:nvPr/>
            </p:nvSpPr>
            <p:spPr>
              <a:xfrm>
                <a:off x="3654500" y="3561825"/>
                <a:ext cx="3411600" cy="780300"/>
              </a:xfrm>
              <a:prstGeom prst="rect">
                <a:avLst/>
              </a:prstGeom>
              <a:solidFill>
                <a:srgbClr val="B0A08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g21315f56ed8_0_185"/>
              <p:cNvSpPr txBox="1"/>
              <p:nvPr/>
            </p:nvSpPr>
            <p:spPr>
              <a:xfrm>
                <a:off x="3654500" y="3628725"/>
                <a:ext cx="1047900" cy="69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Elementary School</a:t>
                </a:r>
                <a:endParaRPr b="1" sz="11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1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K-5</a:t>
                </a:r>
                <a:endParaRPr b="1" sz="12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</p:txBody>
          </p:sp>
          <p:sp>
            <p:nvSpPr>
              <p:cNvPr id="210" name="Google Shape;210;g21315f56ed8_0_185"/>
              <p:cNvSpPr txBox="1"/>
              <p:nvPr/>
            </p:nvSpPr>
            <p:spPr>
              <a:xfrm>
                <a:off x="4459700" y="3631125"/>
                <a:ext cx="2668800" cy="64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-285750" lvl="0" marL="457200" rtl="0" algn="l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Coding and STEM career exposure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-28575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Reading proficiency</a:t>
                </a:r>
                <a:endParaRPr b="1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  <a:p>
                <a:pPr indent="-285750" lvl="0" marL="45720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Sanchez"/>
                  <a:buChar char="●"/>
                </a:pPr>
                <a:r>
                  <a:rPr b="1" lang="en-US" sz="900">
                    <a:solidFill>
                      <a:srgbClr val="000000"/>
                    </a:solidFill>
                    <a:latin typeface="Sanchez"/>
                    <a:ea typeface="Sanchez"/>
                    <a:cs typeface="Sanchez"/>
                    <a:sym typeface="Sanchez"/>
                  </a:rPr>
                  <a:t>Science and Math support</a:t>
                </a:r>
                <a:endParaRPr b="1" sz="7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endParaRPr>
              </a:p>
            </p:txBody>
          </p:sp>
        </p:grpSp>
        <p:pic>
          <p:nvPicPr>
            <p:cNvPr id="211" name="Google Shape;211;g21315f56ed8_0_185"/>
            <p:cNvPicPr preferRelativeResize="0"/>
            <p:nvPr/>
          </p:nvPicPr>
          <p:blipFill rotWithShape="1">
            <a:blip r:embed="rId7">
              <a:alphaModFix/>
            </a:blip>
            <a:srcRect b="12820" l="20744" r="11353" t="29478"/>
            <a:stretch/>
          </p:blipFill>
          <p:spPr>
            <a:xfrm>
              <a:off x="2093750" y="4129750"/>
              <a:ext cx="1377000" cy="780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g21315f56ed8_0_185"/>
            <p:cNvSpPr/>
            <p:nvPr/>
          </p:nvSpPr>
          <p:spPr>
            <a:xfrm>
              <a:off x="3654500" y="4129750"/>
              <a:ext cx="3411600" cy="780300"/>
            </a:xfrm>
            <a:prstGeom prst="rect">
              <a:avLst/>
            </a:prstGeom>
            <a:solidFill>
              <a:srgbClr val="A6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g21315f56ed8_0_185"/>
            <p:cNvSpPr txBox="1"/>
            <p:nvPr/>
          </p:nvSpPr>
          <p:spPr>
            <a:xfrm>
              <a:off x="3654500" y="4258300"/>
              <a:ext cx="1047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Parent</a:t>
              </a:r>
              <a:endParaRPr b="1" sz="1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Education</a:t>
              </a:r>
              <a:endParaRPr b="1" sz="1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endParaRPr>
            </a:p>
          </p:txBody>
        </p:sp>
        <p:sp>
          <p:nvSpPr>
            <p:cNvPr id="214" name="Google Shape;214;g21315f56ed8_0_185"/>
            <p:cNvSpPr txBox="1"/>
            <p:nvPr/>
          </p:nvSpPr>
          <p:spPr>
            <a:xfrm>
              <a:off x="4459700" y="4129750"/>
              <a:ext cx="26688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285750" lvl="0" marL="45720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Sanchez"/>
                <a:buChar char="●"/>
              </a:pPr>
              <a:r>
                <a:rPr b="1" lang="en-US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Family engagement workshops</a:t>
              </a:r>
              <a:endParaRPr b="1" sz="9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Sanchez"/>
                <a:buChar char="●"/>
              </a:pPr>
              <a:r>
                <a:rPr b="1" lang="en-US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College preparation info for parents</a:t>
              </a:r>
              <a:endParaRPr b="1" sz="9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Sanchez"/>
                <a:buChar char="●"/>
              </a:pPr>
              <a:r>
                <a:rPr b="1" lang="en-US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Digital literacy workshops</a:t>
              </a:r>
              <a:endParaRPr b="1" sz="9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endParaRPr>
            </a:p>
            <a:p>
              <a:pPr indent="-28575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Sanchez"/>
                <a:buChar char="●"/>
              </a:pPr>
              <a:r>
                <a:rPr b="1" lang="en-US" sz="900">
                  <a:solidFill>
                    <a:srgbClr val="000000"/>
                  </a:solidFill>
                  <a:latin typeface="Sanchez"/>
                  <a:ea typeface="Sanchez"/>
                  <a:cs typeface="Sanchez"/>
                  <a:sym typeface="Sanchez"/>
                </a:rPr>
                <a:t>Financial literacy courses</a:t>
              </a:r>
              <a:endParaRPr b="1" sz="7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 1 1">
  <p:cSld name="TITLE_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1315f56ed8_0_2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1315f56ed8_0_2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20" name="Google Shape;220;g21315f56ed8_0_2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1" name="Google Shape;221;g21315f56ed8_0_2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1315f56ed8_0_2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4" name="Google Shape;224;g21315f56ed8_0_2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5" name="Google Shape;225;g21315f56ed8_0_2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2975" y="4263400"/>
            <a:ext cx="2540600" cy="6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1">
    <p:bg>
      <p:bgPr>
        <a:solidFill>
          <a:schemeClr val="accent4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1315f56ed8_0_22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28" name="Google Shape;228;g21315f56ed8_0_2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g21315f56ed8_0_2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2975" y="4263400"/>
            <a:ext cx="2540600" cy="6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 3">
  <p:cSld name="TITLE_1_3">
    <p:bg>
      <p:bgPr>
        <a:solidFill>
          <a:schemeClr val="accent4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1315f56ed8_0_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g21315f56ed8_0_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g21315f56ed8_0_27"/>
          <p:cNvPicPr preferRelativeResize="0"/>
          <p:nvPr/>
        </p:nvPicPr>
        <p:blipFill rotWithShape="1">
          <a:blip r:embed="rId3">
            <a:alphaModFix/>
          </a:blip>
          <a:srcRect b="18751" l="0" r="0" t="24530"/>
          <a:stretch/>
        </p:blipFill>
        <p:spPr>
          <a:xfrm>
            <a:off x="0" y="0"/>
            <a:ext cx="9143997" cy="345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">
  <p:cSld name="SECTION_TITLE_AND_DESCRIPTION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1315f56ed8_0_2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1315f56ed8_0_2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3" name="Google Shape;233;g21315f56ed8_0_2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4" name="Google Shape;234;g21315f56ed8_0_2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5" name="Google Shape;235;g21315f56ed8_0_2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6" name="Google Shape;236;g21315f56ed8_0_2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52975" y="4263400"/>
            <a:ext cx="2540600" cy="66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1315f56ed8_0_23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1315f56ed8_0_2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40" name="Google Shape;240;g21315f56ed8_0_2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1" name="Google Shape;241;g21315f56ed8_0_23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2" name="Google Shape;242;g21315f56ed8_0_2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3" name="Google Shape;243;g21315f56ed8_0_2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26661" y="4419165"/>
            <a:ext cx="2094131" cy="5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1315f56ed8_0_24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46" name="Google Shape;246;g21315f56ed8_0_2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1315f56ed8_0_24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g21315f56ed8_0_24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0" name="Google Shape;250;g21315f56ed8_0_2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1315f56ed8_0_2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1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315f56ed8_0_254"/>
          <p:cNvSpPr txBox="1"/>
          <p:nvPr>
            <p:ph type="title"/>
          </p:nvPr>
        </p:nvSpPr>
        <p:spPr>
          <a:xfrm>
            <a:off x="822960" y="274320"/>
            <a:ext cx="75210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5" name="Google Shape;255;g21315f56ed8_0_254"/>
          <p:cNvSpPr txBox="1"/>
          <p:nvPr>
            <p:ph idx="1" type="body"/>
          </p:nvPr>
        </p:nvSpPr>
        <p:spPr>
          <a:xfrm>
            <a:off x="822960" y="825471"/>
            <a:ext cx="7521000" cy="26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g21315f56ed8_0_254"/>
          <p:cNvSpPr txBox="1"/>
          <p:nvPr>
            <p:ph idx="10" type="dt"/>
          </p:nvPr>
        </p:nvSpPr>
        <p:spPr>
          <a:xfrm rot="-1985953">
            <a:off x="308963" y="4391214"/>
            <a:ext cx="1960664" cy="174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g21315f56ed8_0_254"/>
          <p:cNvSpPr txBox="1"/>
          <p:nvPr>
            <p:ph idx="11" type="ftr"/>
          </p:nvPr>
        </p:nvSpPr>
        <p:spPr>
          <a:xfrm>
            <a:off x="3517514" y="4713842"/>
            <a:ext cx="4724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g21315f56ed8_0_254"/>
          <p:cNvSpPr/>
          <p:nvPr>
            <p:ph idx="12" type="sldNum"/>
          </p:nvPr>
        </p:nvSpPr>
        <p:spPr>
          <a:xfrm>
            <a:off x="8401038" y="4628117"/>
            <a:ext cx="502800" cy="3771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rm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defRPr b="0" i="0" sz="16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OBJECT_1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315f56ed8_0_260"/>
          <p:cNvSpPr txBox="1"/>
          <p:nvPr>
            <p:ph type="title"/>
          </p:nvPr>
        </p:nvSpPr>
        <p:spPr>
          <a:xfrm>
            <a:off x="1999968" y="366919"/>
            <a:ext cx="5144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000">
                <a:solidFill>
                  <a:srgbClr val="C5512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61" name="Google Shape;261;g21315f56ed8_0_260"/>
          <p:cNvSpPr txBox="1"/>
          <p:nvPr>
            <p:ph idx="11" type="ftr"/>
          </p:nvPr>
        </p:nvSpPr>
        <p:spPr>
          <a:xfrm>
            <a:off x="2592011" y="4928608"/>
            <a:ext cx="3960000" cy="1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g21315f56ed8_0_260"/>
          <p:cNvSpPr txBox="1"/>
          <p:nvPr>
            <p:ph idx="12" type="sldNum"/>
          </p:nvPr>
        </p:nvSpPr>
        <p:spPr>
          <a:xfrm>
            <a:off x="6583680" y="4928431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OBJECT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1315f56ed8_0_264"/>
          <p:cNvSpPr txBox="1"/>
          <p:nvPr>
            <p:ph type="title"/>
          </p:nvPr>
        </p:nvSpPr>
        <p:spPr>
          <a:xfrm>
            <a:off x="1999968" y="366919"/>
            <a:ext cx="5144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 i="0" sz="3000">
                <a:solidFill>
                  <a:srgbClr val="C5512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65" name="Google Shape;265;g21315f56ed8_0_264"/>
          <p:cNvSpPr txBox="1"/>
          <p:nvPr>
            <p:ph idx="11" type="ftr"/>
          </p:nvPr>
        </p:nvSpPr>
        <p:spPr>
          <a:xfrm>
            <a:off x="2592011" y="4928608"/>
            <a:ext cx="3960000" cy="1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g21315f56ed8_0_264"/>
          <p:cNvSpPr txBox="1"/>
          <p:nvPr>
            <p:ph idx="12" type="sldNum"/>
          </p:nvPr>
        </p:nvSpPr>
        <p:spPr>
          <a:xfrm>
            <a:off x="6583680" y="4928431"/>
            <a:ext cx="2103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 3 2">
  <p:cSld name="TITLE_1_3_2">
    <p:bg>
      <p:bgPr>
        <a:solidFill>
          <a:schemeClr val="accent4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1315f56ed8_0_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g21315f56ed8_0_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g21315f56ed8_0_31"/>
          <p:cNvPicPr preferRelativeResize="0"/>
          <p:nvPr/>
        </p:nvPicPr>
        <p:blipFill rotWithShape="1">
          <a:blip r:embed="rId3">
            <a:alphaModFix/>
          </a:blip>
          <a:srcRect b="21643" l="0" r="0" t="21638"/>
          <a:stretch/>
        </p:blipFill>
        <p:spPr>
          <a:xfrm>
            <a:off x="0" y="0"/>
            <a:ext cx="9143997" cy="345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 3 1">
  <p:cSld name="TITLE_1_3_1">
    <p:bg>
      <p:bgPr>
        <a:solidFill>
          <a:schemeClr val="accen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1315f56ed8_0_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g21315f56ed8_0_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21315f56ed8_0_35"/>
          <p:cNvPicPr preferRelativeResize="0"/>
          <p:nvPr/>
        </p:nvPicPr>
        <p:blipFill rotWithShape="1">
          <a:blip r:embed="rId3">
            <a:alphaModFix/>
          </a:blip>
          <a:srcRect b="25185" l="0" r="0" t="18102"/>
          <a:stretch/>
        </p:blipFill>
        <p:spPr>
          <a:xfrm>
            <a:off x="0" y="0"/>
            <a:ext cx="9143997" cy="345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 2">
  <p:cSld name="TITLE_1_2">
    <p:bg>
      <p:bgPr>
        <a:solidFill>
          <a:schemeClr val="accen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21315f56ed8_0_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g21315f56ed8_0_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g21315f56ed8_0_39"/>
          <p:cNvPicPr preferRelativeResize="0"/>
          <p:nvPr/>
        </p:nvPicPr>
        <p:blipFill rotWithShape="1">
          <a:blip r:embed="rId3">
            <a:alphaModFix/>
          </a:blip>
          <a:srcRect b="34346" l="0" r="0" t="8938"/>
          <a:stretch/>
        </p:blipFill>
        <p:spPr>
          <a:xfrm>
            <a:off x="0" y="0"/>
            <a:ext cx="9143997" cy="345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FSV 2022 Slides Template 1 1">
  <p:cSld name="TITLE_1_1">
    <p:bg>
      <p:bgPr>
        <a:solidFill>
          <a:srgbClr val="E6B050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1315f56ed8_0_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g21315f56ed8_0_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39100"/>
            <a:ext cx="9176975" cy="355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g21315f56ed8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063" y="3951221"/>
            <a:ext cx="3885727" cy="102077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g21315f56ed8_0_44"/>
          <p:cNvSpPr txBox="1"/>
          <p:nvPr>
            <p:ph type="title"/>
          </p:nvPr>
        </p:nvSpPr>
        <p:spPr>
          <a:xfrm>
            <a:off x="718675" y="89250"/>
            <a:ext cx="7696500" cy="5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8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47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1315f56ed8_0_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anchez"/>
              <a:buNone/>
              <a:defRPr sz="28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/>
        </p:txBody>
      </p:sp>
      <p:sp>
        <p:nvSpPr>
          <p:cNvPr id="11" name="Google Shape;11;g21315f56ed8_0_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anchez"/>
              <a:buChar char="●"/>
              <a:defRPr sz="1800"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○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■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●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○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■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●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○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anchez"/>
              <a:buChar char="■"/>
              <a:defRPr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defRPr>
            </a:lvl9pPr>
          </a:lstStyle>
          <a:p/>
        </p:txBody>
      </p:sp>
      <p:sp>
        <p:nvSpPr>
          <p:cNvPr id="12" name="Google Shape;12;g21315f56ed8_0_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Relationship Id="rId4" Type="http://schemas.openxmlformats.org/officeDocument/2006/relationships/image" Target="../media/image5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2.png"/><Relationship Id="rId4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jpg"/><Relationship Id="rId4" Type="http://schemas.openxmlformats.org/officeDocument/2006/relationships/image" Target="../media/image57.jpg"/><Relationship Id="rId9" Type="http://schemas.openxmlformats.org/officeDocument/2006/relationships/hyperlink" Target="http://hfsv.org/download/document/611/2018SiliconValleyLatinoReportCard-Final.pdf" TargetMode="External"/><Relationship Id="rId5" Type="http://schemas.openxmlformats.org/officeDocument/2006/relationships/image" Target="../media/image59.jpg"/><Relationship Id="rId6" Type="http://schemas.openxmlformats.org/officeDocument/2006/relationships/image" Target="../media/image58.png"/><Relationship Id="rId7" Type="http://schemas.openxmlformats.org/officeDocument/2006/relationships/hyperlink" Target="https://www.hfsv.org/Initiatives/LBLA" TargetMode="External"/><Relationship Id="rId8" Type="http://schemas.openxmlformats.org/officeDocument/2006/relationships/hyperlink" Target="https://www.hfsv.org/theball/" TargetMode="External"/><Relationship Id="rId10" Type="http://schemas.openxmlformats.org/officeDocument/2006/relationships/hyperlink" Target="https://www.hfsv.org/the-latinx-speaker-series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Relationship Id="rId4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69.png"/><Relationship Id="rId6" Type="http://schemas.openxmlformats.org/officeDocument/2006/relationships/image" Target="../media/image6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3.jpg"/><Relationship Id="rId6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7" Type="http://schemas.openxmlformats.org/officeDocument/2006/relationships/image" Target="../media/image45.png"/><Relationship Id="rId8" Type="http://schemas.openxmlformats.org/officeDocument/2006/relationships/image" Target="../media/image4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cf3355c69d_2_85"/>
          <p:cNvPicPr preferRelativeResize="0"/>
          <p:nvPr/>
        </p:nvPicPr>
        <p:blipFill rotWithShape="1">
          <a:blip r:embed="rId3">
            <a:alphaModFix/>
          </a:blip>
          <a:srcRect b="27005" l="0" r="0" t="0"/>
          <a:stretch/>
        </p:blipFill>
        <p:spPr>
          <a:xfrm>
            <a:off x="8175" y="-217850"/>
            <a:ext cx="9127675" cy="31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cf3355c69d_2_85"/>
          <p:cNvSpPr txBox="1"/>
          <p:nvPr>
            <p:ph type="ctrTitle"/>
          </p:nvPr>
        </p:nvSpPr>
        <p:spPr>
          <a:xfrm>
            <a:off x="165600" y="2890994"/>
            <a:ext cx="7775400" cy="120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25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1" i="0" lang="en-US" sz="38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LATINO BOARD</a:t>
            </a:r>
            <a:br>
              <a:rPr b="1" i="0" lang="en-US" sz="38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1" i="0" lang="en-US" sz="38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LEADERSHIP ACADEMY</a:t>
            </a:r>
            <a:endParaRPr b="1" sz="5000">
              <a:solidFill>
                <a:srgbClr val="C14B2E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273" name="Google Shape;273;gcf3355c69d_2_85"/>
          <p:cNvSpPr txBox="1"/>
          <p:nvPr>
            <p:ph idx="1" type="subTitle"/>
          </p:nvPr>
        </p:nvSpPr>
        <p:spPr>
          <a:xfrm>
            <a:off x="165600" y="4029956"/>
            <a:ext cx="20022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91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2500">
                <a:solidFill>
                  <a:schemeClr val="lt1"/>
                </a:solidFill>
              </a:rPr>
              <a:t>Class XXIV</a:t>
            </a:r>
            <a:endParaRPr sz="3900"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cf3355c69d_2_154"/>
          <p:cNvSpPr txBox="1"/>
          <p:nvPr>
            <p:ph type="title"/>
          </p:nvPr>
        </p:nvSpPr>
        <p:spPr>
          <a:xfrm>
            <a:off x="892550" y="221013"/>
            <a:ext cx="39687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2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LATINO BOARD LEADERSHIP ACADEMY</a:t>
            </a:r>
            <a:br>
              <a:rPr i="0" lang="en-US" sz="22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1" i="0" lang="en-US" sz="1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A</a:t>
            </a:r>
            <a:r>
              <a:rPr b="1" lang="en-US" sz="1800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nnouncements</a:t>
            </a:r>
            <a:endParaRPr b="1" i="0" sz="2200" u="none" cap="none" strike="noStrike"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45" name="Google Shape;345;gcf3355c69d_2_154"/>
          <p:cNvSpPr txBox="1"/>
          <p:nvPr>
            <p:ph idx="1" type="body"/>
          </p:nvPr>
        </p:nvSpPr>
        <p:spPr>
          <a:xfrm>
            <a:off x="517650" y="1099625"/>
            <a:ext cx="4477200" cy="3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sz="1900" strike="sng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>
                <a:latin typeface="Sanchez"/>
                <a:ea typeface="Sanchez"/>
                <a:cs typeface="Sanchez"/>
                <a:sym typeface="Sanchez"/>
              </a:rPr>
              <a:t>Latino Report Card Convening </a:t>
            </a:r>
            <a:endParaRPr sz="1800"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>
                <a:latin typeface="Sanchez"/>
                <a:ea typeface="Sanchez"/>
                <a:cs typeface="Sanchez"/>
                <a:sym typeface="Sanchez"/>
              </a:rPr>
              <a:t>June 13, 2023</a:t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>
                <a:latin typeface="Sanchez"/>
                <a:ea typeface="Sanchez"/>
                <a:cs typeface="Sanchez"/>
                <a:sym typeface="Sanchez"/>
              </a:rPr>
              <a:t>Computer History Museum</a:t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>
                <a:latin typeface="Sanchez"/>
                <a:ea typeface="Sanchez"/>
                <a:cs typeface="Sanchez"/>
                <a:sym typeface="Sanchez"/>
              </a:rPr>
              <a:t>LBLA/LITSI Mixers</a:t>
            </a:r>
            <a:endParaRPr sz="100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>
                <a:latin typeface="Sanchez"/>
                <a:ea typeface="Sanchez"/>
                <a:cs typeface="Sanchez"/>
                <a:sym typeface="Sanchez"/>
              </a:rPr>
              <a:t>TBD: 2-3 Events</a:t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700">
                <a:latin typeface="Sanchez"/>
                <a:ea typeface="Sanchez"/>
                <a:cs typeface="Sanchez"/>
                <a:sym typeface="Sanchez"/>
              </a:rPr>
              <a:t>Playground Global Tour/Mixer</a:t>
            </a:r>
            <a:endParaRPr sz="170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>
                <a:latin typeface="Sanchez"/>
                <a:ea typeface="Sanchez"/>
                <a:cs typeface="Sanchez"/>
                <a:sym typeface="Sanchez"/>
              </a:rPr>
              <a:t>April 27th | 2 - 6pm</a:t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en-US">
                <a:latin typeface="Sanchez"/>
                <a:ea typeface="Sanchez"/>
                <a:cs typeface="Sanchez"/>
                <a:sym typeface="Sanchez"/>
              </a:rPr>
              <a:t>Palo Alto, CA</a:t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18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3</a:t>
            </a:r>
            <a:r>
              <a:rPr lang="en-US" sz="18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4</a:t>
            </a:r>
            <a:r>
              <a:rPr baseline="30000" lang="en-US" sz="18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th</a:t>
            </a:r>
            <a:r>
              <a:rPr i="0" lang="en-US" sz="18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Hispanic Foundation </a:t>
            </a:r>
            <a:r>
              <a:rPr lang="en-US" sz="18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Ball</a:t>
            </a:r>
            <a:endParaRPr sz="1800"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Saturday, October </a:t>
            </a:r>
            <a:r>
              <a:rPr b="0" lang="en-US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21, 2023</a:t>
            </a:r>
            <a:endParaRPr b="0" baseline="30000" i="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lang="en-US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Downtown San Jose | Signia by Hilton</a:t>
            </a:r>
            <a:endParaRPr i="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346" name="Google Shape;346;gcf3355c69d_2_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575" y="260094"/>
            <a:ext cx="853704" cy="839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cf3355c69d_2_154"/>
          <p:cNvPicPr preferRelativeResize="0"/>
          <p:nvPr/>
        </p:nvPicPr>
        <p:blipFill rotWithShape="1">
          <a:blip r:embed="rId4">
            <a:alphaModFix/>
          </a:blip>
          <a:srcRect b="1253" l="24737" r="25395" t="0"/>
          <a:stretch/>
        </p:blipFill>
        <p:spPr>
          <a:xfrm>
            <a:off x="5246700" y="0"/>
            <a:ext cx="38972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2d0c20702d_0_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9" name="Google Shape;359;g22d0c20702d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"/>
          <p:cNvSpPr txBox="1"/>
          <p:nvPr>
            <p:ph idx="4294967295" type="body"/>
          </p:nvPr>
        </p:nvSpPr>
        <p:spPr>
          <a:xfrm>
            <a:off x="811500" y="320494"/>
            <a:ext cx="7521000" cy="3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i="0" lang="en-US" sz="2300" u="none" cap="none" strike="noStrike">
                <a:solidFill>
                  <a:schemeClr val="lt1"/>
                </a:solidFill>
              </a:rPr>
              <a:t>Our Mission</a:t>
            </a:r>
            <a:endParaRPr b="1" sz="23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We are a public foundation dedicated to inspiring community philanthropy and engaging people to invest in the educational achievement and leadership development, convening and engaging a thriving Latino community in Silicon Valley. </a:t>
            </a:r>
            <a:endParaRPr b="0" i="0" sz="21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lang="en-US" sz="2300">
                <a:solidFill>
                  <a:schemeClr val="lt1"/>
                </a:solidFill>
              </a:rPr>
              <a:t>Our Vision</a:t>
            </a:r>
            <a:endParaRPr b="1" sz="19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lang="en-US" sz="21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The Hispanic Foundation of Silicon Valley is the recognized leader in Hispanic philanthropy in Silicon Valley, inspiring Latino families and children to achieve personal greatness.</a:t>
            </a:r>
            <a:endParaRPr b="0" sz="2100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1115f5346fe_2_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061" y="133940"/>
            <a:ext cx="1570596" cy="41259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1115f5346fe_2_206"/>
          <p:cNvSpPr txBox="1"/>
          <p:nvPr>
            <p:ph type="title"/>
          </p:nvPr>
        </p:nvSpPr>
        <p:spPr>
          <a:xfrm>
            <a:off x="1951929" y="259304"/>
            <a:ext cx="55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US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The HFSV Team</a:t>
            </a:r>
            <a:endParaRPr b="1" sz="3000">
              <a:solidFill>
                <a:srgbClr val="C14B2E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"/>
          <p:cNvSpPr txBox="1"/>
          <p:nvPr>
            <p:ph type="title"/>
          </p:nvPr>
        </p:nvSpPr>
        <p:spPr>
          <a:xfrm>
            <a:off x="2078663" y="136800"/>
            <a:ext cx="527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400" u="none" cap="none" strike="noStrike">
                <a:solidFill>
                  <a:srgbClr val="C14B2E"/>
                </a:solidFill>
              </a:rPr>
              <a:t>3 PRIORITY AREAS</a:t>
            </a:r>
            <a:endParaRPr b="1" sz="3400">
              <a:solidFill>
                <a:srgbClr val="C14B2E"/>
              </a:solidFill>
            </a:endParaRPr>
          </a:p>
        </p:txBody>
      </p:sp>
      <p:sp>
        <p:nvSpPr>
          <p:cNvPr id="381" name="Google Shape;381;p3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descr="Image result for education icon" id="382" name="Google Shape;38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299" y="1612707"/>
            <a:ext cx="1554956" cy="1558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eadership icon" id="383" name="Google Shape;38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8250" y="1594256"/>
            <a:ext cx="1426368" cy="1426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hand shake icon" id="384" name="Google Shape;38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7263" y="1694269"/>
            <a:ext cx="1431132" cy="143113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"/>
          <p:cNvSpPr txBox="1"/>
          <p:nvPr/>
        </p:nvSpPr>
        <p:spPr>
          <a:xfrm>
            <a:off x="497299" y="2999784"/>
            <a:ext cx="2257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900" u="none" cap="none" strike="noStrike">
                <a:solidFill>
                  <a:schemeClr val="accent4"/>
                </a:solidFill>
                <a:latin typeface="Sanchez"/>
                <a:ea typeface="Sanchez"/>
                <a:cs typeface="Sanchez"/>
                <a:sym typeface="Sanchez"/>
              </a:rPr>
              <a:t>Education</a:t>
            </a:r>
            <a:endParaRPr b="1" i="0" sz="2900" u="none" cap="none" strike="noStrike">
              <a:solidFill>
                <a:schemeClr val="accent4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900" u="none" cap="none" strike="noStrike">
                <a:solidFill>
                  <a:schemeClr val="accent4"/>
                </a:solidFill>
                <a:latin typeface="Sanchez"/>
                <a:ea typeface="Sanchez"/>
                <a:cs typeface="Sanchez"/>
                <a:sym typeface="Sanchez"/>
              </a:rPr>
              <a:t>Excellence</a:t>
            </a:r>
            <a:endParaRPr b="1" i="0" sz="2900" u="none" cap="none" strike="noStrike">
              <a:solidFill>
                <a:schemeClr val="accent4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86" name="Google Shape;386;p3"/>
          <p:cNvSpPr txBox="1"/>
          <p:nvPr/>
        </p:nvSpPr>
        <p:spPr>
          <a:xfrm>
            <a:off x="3427500" y="3018250"/>
            <a:ext cx="2648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900" u="none" cap="none" strike="noStrike">
                <a:solidFill>
                  <a:srgbClr val="E6B050"/>
                </a:solidFill>
                <a:latin typeface="Sanchez"/>
                <a:ea typeface="Sanchez"/>
                <a:cs typeface="Sanchez"/>
                <a:sym typeface="Sanchez"/>
              </a:rPr>
              <a:t>Leadership Development</a:t>
            </a:r>
            <a:endParaRPr b="1" i="0" sz="2900" u="none" cap="none" strike="noStrike">
              <a:solidFill>
                <a:srgbClr val="E6B05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87" name="Google Shape;387;p3"/>
          <p:cNvSpPr txBox="1"/>
          <p:nvPr/>
        </p:nvSpPr>
        <p:spPr>
          <a:xfrm>
            <a:off x="6452449" y="3018244"/>
            <a:ext cx="22575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9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Convening &amp; Engaging</a:t>
            </a:r>
            <a:endParaRPr b="1" i="0" sz="29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cf573a564f_0_9"/>
          <p:cNvSpPr txBox="1"/>
          <p:nvPr>
            <p:ph type="title"/>
          </p:nvPr>
        </p:nvSpPr>
        <p:spPr>
          <a:xfrm>
            <a:off x="1767204" y="119142"/>
            <a:ext cx="551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en-US" sz="2600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</a:rPr>
              <a:t>INITIATIVES AND PROGRAMS</a:t>
            </a:r>
            <a:endParaRPr b="1" sz="2600">
              <a:solidFill>
                <a:schemeClr val="accent3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grpSp>
        <p:nvGrpSpPr>
          <p:cNvPr id="393" name="Google Shape;393;gcf573a564f_0_9"/>
          <p:cNvGrpSpPr/>
          <p:nvPr/>
        </p:nvGrpSpPr>
        <p:grpSpPr>
          <a:xfrm>
            <a:off x="7200933" y="832936"/>
            <a:ext cx="1303332" cy="3477625"/>
            <a:chOff x="6862896" y="2731792"/>
            <a:chExt cx="1969374" cy="5254798"/>
          </a:xfrm>
        </p:grpSpPr>
        <p:pic>
          <p:nvPicPr>
            <p:cNvPr descr="A group of people posing for a photo&#10;&#10;Description automatically generated" id="394" name="Google Shape;394;gcf573a564f_0_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62908" y="2731792"/>
              <a:ext cx="1969362" cy="1969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posing for the camera&#10;&#10;Description automatically generated" id="395" name="Google Shape;395;gcf573a564f_0_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62896" y="4369441"/>
              <a:ext cx="1969374" cy="1969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tanding next to a person in a suit and tie&#10;&#10;Description automatically generated" id="396" name="Google Shape;396;gcf573a564f_0_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62896" y="6017216"/>
              <a:ext cx="1969374" cy="1969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7" name="Google Shape;397;gcf573a564f_0_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cf573a564f_0_9"/>
          <p:cNvSpPr txBox="1"/>
          <p:nvPr/>
        </p:nvSpPr>
        <p:spPr>
          <a:xfrm>
            <a:off x="42993" y="2593570"/>
            <a:ext cx="1762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95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34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Lead</a:t>
            </a:r>
            <a:endParaRPr b="1" i="0" sz="34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99" name="Google Shape;399;gcf573a564f_0_9"/>
          <p:cNvSpPr txBox="1"/>
          <p:nvPr/>
        </p:nvSpPr>
        <p:spPr>
          <a:xfrm>
            <a:off x="113943" y="1208708"/>
            <a:ext cx="17622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725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34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Excel</a:t>
            </a:r>
            <a:endParaRPr b="1" i="0" sz="34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00" name="Google Shape;400;gcf573a564f_0_9"/>
          <p:cNvSpPr txBox="1"/>
          <p:nvPr/>
        </p:nvSpPr>
        <p:spPr>
          <a:xfrm>
            <a:off x="42996" y="3605135"/>
            <a:ext cx="18405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200">
            <a:sp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34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Connect</a:t>
            </a:r>
            <a:endParaRPr b="1" i="0" sz="34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01" name="Google Shape;401;gcf573a564f_0_9"/>
          <p:cNvSpPr/>
          <p:nvPr/>
        </p:nvSpPr>
        <p:spPr>
          <a:xfrm>
            <a:off x="2030768" y="937683"/>
            <a:ext cx="207900" cy="948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196"/>
              </a:srgbClr>
            </a:outerShdw>
          </a:effectLst>
        </p:spPr>
        <p:txBody>
          <a:bodyPr anchorCtr="0" anchor="ctr" bIns="37775" lIns="75575" spcFirstLastPara="1" rIns="75575" wrap="square" tIns="37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cf573a564f_0_9"/>
          <p:cNvSpPr/>
          <p:nvPr/>
        </p:nvSpPr>
        <p:spPr>
          <a:xfrm>
            <a:off x="2030768" y="2593583"/>
            <a:ext cx="207900" cy="5130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196"/>
              </a:srgbClr>
            </a:outerShdw>
          </a:effectLst>
        </p:spPr>
        <p:txBody>
          <a:bodyPr anchorCtr="0" anchor="ctr" bIns="37775" lIns="75575" spcFirstLastPara="1" rIns="75575" wrap="square" tIns="37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cf573a564f_0_9"/>
          <p:cNvSpPr/>
          <p:nvPr/>
        </p:nvSpPr>
        <p:spPr>
          <a:xfrm>
            <a:off x="2109068" y="3512524"/>
            <a:ext cx="207900" cy="6543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0196"/>
              </a:srgbClr>
            </a:outerShdw>
          </a:effectLst>
        </p:spPr>
        <p:txBody>
          <a:bodyPr anchorCtr="0" anchor="ctr" bIns="37775" lIns="75575" spcFirstLastPara="1" rIns="75575" wrap="square" tIns="37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gcf573a564f_0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86450" y="4572390"/>
            <a:ext cx="1522857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cf573a564f_0_9"/>
          <p:cNvSpPr txBox="1"/>
          <p:nvPr/>
        </p:nvSpPr>
        <p:spPr>
          <a:xfrm>
            <a:off x="2289414" y="2597699"/>
            <a:ext cx="46041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950">
            <a:spAutoFit/>
          </a:bodyPr>
          <a:lstStyle/>
          <a:p>
            <a:pPr indent="0" lvl="0" marL="457200" marR="139700" rtl="0" algn="l">
              <a:lnSpc>
                <a:spcPct val="115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F27D49"/>
                </a:solidFill>
                <a:uFill>
                  <a:noFill/>
                </a:uFill>
                <a:latin typeface="Sanchez"/>
                <a:ea typeface="Sanchez"/>
                <a:cs typeface="Sanchez"/>
                <a:sym typeface="Sanchez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Latino Board Leadership Academy</a:t>
            </a:r>
            <a:r>
              <a:rPr b="1" i="0" lang="en-US" sz="10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endParaRPr b="0" i="0" sz="1000" u="none" cap="none" strike="noStrike">
              <a:solidFill>
                <a:srgbClr val="F27D4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630237" marR="139700" rtl="0" algn="l">
              <a:lnSpc>
                <a:spcPct val="115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Trains Latinos on how to be successful board members of nonprofit organizations. 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630237" marR="139700" rtl="0" algn="l">
              <a:lnSpc>
                <a:spcPct val="115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1" lang="en-US" sz="10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600+ </a:t>
            </a:r>
            <a:r>
              <a:rPr b="1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graduated fellows to date.</a:t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06" name="Google Shape;406;gcf573a564f_0_9"/>
          <p:cNvSpPr txBox="1"/>
          <p:nvPr/>
        </p:nvSpPr>
        <p:spPr>
          <a:xfrm>
            <a:off x="2201000" y="633475"/>
            <a:ext cx="4604100" cy="20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7250">
            <a:spAutoFit/>
          </a:bodyPr>
          <a:lstStyle/>
          <a:p>
            <a:pPr indent="0" lvl="0" marL="381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-US" sz="1100" u="sng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Education Excellence | Latinos in Technology Initiative</a:t>
            </a:r>
            <a:br>
              <a:rPr b="1" i="0" lang="en-US" sz="800" u="sng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</a:br>
            <a:endParaRPr b="1" i="0" sz="800" u="sng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7800" lvl="0" marL="495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7D49"/>
              </a:buClr>
              <a:buSzPts val="1000"/>
              <a:buFont typeface="Arial"/>
              <a:buChar char="•"/>
            </a:pPr>
            <a:r>
              <a:rPr b="1" i="0" lang="en-US" sz="10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Hispanic Foundation College Success Program (HFCSP)</a:t>
            </a:r>
            <a:endParaRPr b="1" i="0" sz="10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7800" lvl="0" marL="641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Char char="•"/>
            </a:pP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College-readiness, STEM-related classes and other resources serving close to </a:t>
            </a:r>
            <a:r>
              <a:rPr b="1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2,100+ Latinx students and parents annually</a:t>
            </a: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. </a:t>
            </a:r>
            <a:br>
              <a:rPr b="0" i="0" lang="en-US" sz="1000" u="none" cap="none" strike="noStrike">
                <a:solidFill>
                  <a:srgbClr val="525252"/>
                </a:solidFill>
                <a:latin typeface="Sanchez"/>
                <a:ea typeface="Sanchez"/>
                <a:cs typeface="Sanchez"/>
                <a:sym typeface="Sanchez"/>
              </a:rPr>
            </a:br>
            <a:endParaRPr b="0" i="0" sz="1000" u="none" cap="none" strike="noStrike">
              <a:solidFill>
                <a:srgbClr val="525252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7800" lvl="0" marL="495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7D49"/>
              </a:buClr>
              <a:buSzPts val="1000"/>
              <a:buFont typeface="Arial"/>
              <a:buChar char="•"/>
            </a:pPr>
            <a:r>
              <a:rPr b="1" i="0" lang="en-US" sz="10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Latinos in Technology Scholarship (LITS)</a:t>
            </a:r>
            <a:endParaRPr b="1" i="0" sz="10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7800" lvl="0" marL="641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Scholarship support renewable for up to three years for Latinx college juniors and seniors majoring in STEM</a:t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Sanchez"/>
              <a:buChar char="○"/>
            </a:pP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Scholars receive professional development resources, mentorship opportunities, + internship support</a:t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7800" lvl="0" marL="641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b="1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479 scholars to date</a:t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C0791B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07" name="Google Shape;407;gcf573a564f_0_9"/>
          <p:cNvSpPr txBox="1"/>
          <p:nvPr/>
        </p:nvSpPr>
        <p:spPr>
          <a:xfrm>
            <a:off x="2316964" y="3512534"/>
            <a:ext cx="4762800" cy="11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6200">
            <a:spAutoFit/>
          </a:bodyPr>
          <a:lstStyle/>
          <a:p>
            <a:pPr indent="-254000" lvl="1" marL="6302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Char char="•"/>
            </a:pPr>
            <a:r>
              <a:rPr b="1" i="0" lang="en-US" sz="1000" u="sng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Hispanic Foundation Ball</a:t>
            </a:r>
            <a:r>
              <a:rPr b="0" i="0" lang="en-US" sz="1000" u="none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</a:rPr>
              <a:t>. | </a:t>
            </a:r>
            <a:r>
              <a:rPr b="1" i="0" lang="en-US" sz="1000" u="none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</a:rPr>
              <a:t>October 21, 2023</a:t>
            </a:r>
            <a:endParaRPr b="1" i="0" sz="1000" u="none" cap="none" strike="noStrike">
              <a:solidFill>
                <a:schemeClr val="accent3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84150" lvl="0" marL="6302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54000" lvl="1" marL="6302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1" i="0" lang="en-US" sz="1000" u="sng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Latino Report Card</a:t>
            </a:r>
            <a:r>
              <a:rPr b="1" i="0" lang="en-US" sz="1000" u="none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</a:rPr>
              <a:t> | </a:t>
            </a: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research about the quality of life of Latinos in Silicon Valley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8258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54000" lvl="1" marL="63023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b="1" i="0" lang="en-US" sz="1000" u="sng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Latinx Speaker Series</a:t>
            </a:r>
            <a:r>
              <a:rPr b="1" i="0" lang="en-US" sz="1000" u="none" cap="none" strike="noStrike">
                <a:solidFill>
                  <a:schemeClr val="accent3"/>
                </a:solidFill>
                <a:latin typeface="Sanchez"/>
                <a:ea typeface="Sanchez"/>
                <a:cs typeface="Sanchez"/>
                <a:sym typeface="Sanchez"/>
              </a:rPr>
              <a:t> |</a:t>
            </a:r>
            <a:r>
              <a:rPr b="1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b="0" i="0" lang="en-US" sz="1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a platform for Latinx leaders to convene and address issues.</a:t>
            </a:r>
            <a:endParaRPr b="0" i="0" sz="1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115f5346fe_2_228"/>
          <p:cNvSpPr txBox="1"/>
          <p:nvPr/>
        </p:nvSpPr>
        <p:spPr>
          <a:xfrm rot="5400000">
            <a:off x="5136250" y="2563231"/>
            <a:ext cx="4641600" cy="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725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Sanchez"/>
                <a:ea typeface="Sanchez"/>
                <a:cs typeface="Sanchez"/>
                <a:sym typeface="Sanchez"/>
              </a:rPr>
              <a:t>Current Program Offerings</a:t>
            </a:r>
            <a:endParaRPr b="1" i="0" sz="2000" u="none" cap="none" strike="noStrike">
              <a:solidFill>
                <a:schemeClr val="dk2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14" name="Google Shape;414;g1115f5346fe_2_2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"/>
          <p:cNvSpPr txBox="1"/>
          <p:nvPr>
            <p:ph type="title"/>
          </p:nvPr>
        </p:nvSpPr>
        <p:spPr>
          <a:xfrm>
            <a:off x="4754725" y="45542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600" u="none" cap="none" strike="noStrike">
                <a:solidFill>
                  <a:srgbClr val="C14B2E"/>
                </a:solidFill>
              </a:rPr>
              <a:t>LEADERSHIP</a:t>
            </a:r>
            <a:r>
              <a:rPr b="1" lang="en-US" sz="2600">
                <a:solidFill>
                  <a:srgbClr val="C14B2E"/>
                </a:solidFill>
              </a:rPr>
              <a:t> </a:t>
            </a:r>
            <a:r>
              <a:rPr b="1" i="0" lang="en-US" sz="2600" u="none" cap="none" strike="noStrike">
                <a:solidFill>
                  <a:srgbClr val="C14B2E"/>
                </a:solidFill>
              </a:rPr>
              <a:t>DEVELOPMENT</a:t>
            </a:r>
            <a:endParaRPr b="1" sz="2600">
              <a:solidFill>
                <a:srgbClr val="C14B2E"/>
              </a:solidFill>
            </a:endParaRPr>
          </a:p>
        </p:txBody>
      </p:sp>
      <p:sp>
        <p:nvSpPr>
          <p:cNvPr id="420" name="Google Shape;420;p5"/>
          <p:cNvSpPr txBox="1"/>
          <p:nvPr/>
        </p:nvSpPr>
        <p:spPr>
          <a:xfrm>
            <a:off x="4227375" y="1794250"/>
            <a:ext cx="5058600" cy="3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85737" lvl="1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Graduated over </a:t>
            </a:r>
            <a:r>
              <a:rPr lang="en-US" sz="20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60</a:t>
            </a: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0+ Senior Fellows</a:t>
            </a:r>
            <a:endParaRPr b="0" i="0" sz="20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85737" lvl="1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70% Nonprofit Board Placement</a:t>
            </a:r>
            <a:endParaRPr b="0" i="0" sz="20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85737" lvl="7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LBLA Fellows elected to public office</a:t>
            </a:r>
            <a:endParaRPr b="0" i="0" sz="20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85737" lvl="1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Partners: </a:t>
            </a:r>
            <a:endParaRPr b="0" i="0" sz="20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6211" lvl="2" marL="4016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Center for Excellence in Nonprofits</a:t>
            </a:r>
            <a:endParaRPr b="0" i="0" sz="2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6211" lvl="2" marL="4016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nchez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University of California, Santa Cruz</a:t>
            </a:r>
            <a:endParaRPr b="0" i="0" sz="2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6211" lvl="2" marL="4016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anchez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SVCN!</a:t>
            </a:r>
            <a:endParaRPr b="0" i="0" sz="2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6211" lvl="2" marL="4016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Individual Presenters</a:t>
            </a:r>
            <a:endParaRPr b="0" i="0" sz="20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21" name="Google Shape;421;p5"/>
          <p:cNvSpPr txBox="1"/>
          <p:nvPr>
            <p:ph idx="12" type="sldNum"/>
          </p:nvPr>
        </p:nvSpPr>
        <p:spPr>
          <a:xfrm>
            <a:off x="8445783" y="45705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cf3355c69d_2_92"/>
          <p:cNvSpPr txBox="1"/>
          <p:nvPr>
            <p:ph type="title"/>
          </p:nvPr>
        </p:nvSpPr>
        <p:spPr>
          <a:xfrm>
            <a:off x="261650" y="266006"/>
            <a:ext cx="8514900" cy="8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000" u="none" cap="none" strike="noStrike">
                <a:solidFill>
                  <a:schemeClr val="lt1"/>
                </a:solidFill>
              </a:rPr>
              <a:t>LATINO BOARD LEADERSHIP ACADEMY</a:t>
            </a:r>
            <a:br>
              <a:rPr b="1" i="0" lang="en-US" sz="3000" u="none" cap="none" strike="noStrike">
                <a:solidFill>
                  <a:schemeClr val="lt1"/>
                </a:solidFill>
              </a:rPr>
            </a:br>
            <a:r>
              <a:rPr b="1" lang="en-US" sz="2600">
                <a:solidFill>
                  <a:schemeClr val="lt1"/>
                </a:solidFill>
              </a:rPr>
              <a:t>April 12</a:t>
            </a:r>
            <a:r>
              <a:rPr b="1" lang="en-US" sz="2600">
                <a:solidFill>
                  <a:schemeClr val="lt1"/>
                </a:solidFill>
              </a:rPr>
              <a:t>, 2023</a:t>
            </a:r>
            <a:endParaRPr b="1" sz="5000">
              <a:solidFill>
                <a:schemeClr val="lt1"/>
              </a:solidFill>
            </a:endParaRPr>
          </a:p>
        </p:txBody>
      </p:sp>
      <p:sp>
        <p:nvSpPr>
          <p:cNvPr id="279" name="Google Shape;279;gcf3355c69d_2_92"/>
          <p:cNvSpPr txBox="1"/>
          <p:nvPr>
            <p:ph idx="4294967295" type="body"/>
          </p:nvPr>
        </p:nvSpPr>
        <p:spPr>
          <a:xfrm>
            <a:off x="261650" y="1258525"/>
            <a:ext cx="8784000" cy="31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</a:rPr>
              <a:t>6:00 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– 6:</a:t>
            </a:r>
            <a:r>
              <a:rPr b="1" lang="en-US" sz="2200">
                <a:solidFill>
                  <a:schemeClr val="dk1"/>
                </a:solidFill>
              </a:rPr>
              <a:t>15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</a:t>
            </a:r>
            <a:r>
              <a:rPr b="1" lang="en-US" sz="2200">
                <a:solidFill>
                  <a:schemeClr val="dk1"/>
                </a:solidFill>
              </a:rPr>
              <a:t>PM |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	Program</a:t>
            </a:r>
            <a:r>
              <a:rPr b="1" lang="en-US" sz="2200">
                <a:solidFill>
                  <a:schemeClr val="dk1"/>
                </a:solidFill>
              </a:rPr>
              <a:t> 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Orientation – Ron Gonzales</a:t>
            </a:r>
            <a:endParaRPr b="1" sz="22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</a:rPr>
              <a:t>6:</a:t>
            </a:r>
            <a:r>
              <a:rPr b="1" lang="en-US" sz="2200">
                <a:solidFill>
                  <a:schemeClr val="dk1"/>
                </a:solidFill>
              </a:rPr>
              <a:t>15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– 6:</a:t>
            </a:r>
            <a:r>
              <a:rPr b="1" lang="en-US" sz="2200">
                <a:solidFill>
                  <a:schemeClr val="dk1"/>
                </a:solidFill>
              </a:rPr>
              <a:t>30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</a:t>
            </a:r>
            <a:r>
              <a:rPr b="1" lang="en-US" sz="2200">
                <a:solidFill>
                  <a:schemeClr val="dk1"/>
                </a:solidFill>
              </a:rPr>
              <a:t>PM |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	Getting to Know Each Other – Everyone </a:t>
            </a:r>
            <a:endParaRPr b="1" sz="22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</a:rPr>
              <a:t>6:</a:t>
            </a:r>
            <a:r>
              <a:rPr b="1" lang="en-US" sz="2200">
                <a:solidFill>
                  <a:schemeClr val="dk1"/>
                </a:solidFill>
              </a:rPr>
              <a:t>30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– </a:t>
            </a:r>
            <a:r>
              <a:rPr b="1" lang="en-US" sz="2200">
                <a:solidFill>
                  <a:schemeClr val="dk1"/>
                </a:solidFill>
              </a:rPr>
              <a:t>6:50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</a:t>
            </a:r>
            <a:r>
              <a:rPr b="1" lang="en-US" sz="2200">
                <a:solidFill>
                  <a:schemeClr val="dk1"/>
                </a:solidFill>
              </a:rPr>
              <a:t>PM |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</a:t>
            </a:r>
            <a:r>
              <a:rPr b="1" lang="en-US" sz="2200">
                <a:solidFill>
                  <a:schemeClr val="dk1"/>
                </a:solidFill>
              </a:rPr>
              <a:t>HFSV Introduction</a:t>
            </a:r>
            <a:endParaRPr b="1" sz="2200">
              <a:solidFill>
                <a:schemeClr val="dk1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1" lang="en-US" sz="2200">
                <a:solidFill>
                  <a:schemeClr val="dk1"/>
                </a:solidFill>
              </a:rPr>
              <a:t>6:50 - 7:00 PM | Break</a:t>
            </a:r>
            <a:endParaRPr b="1" sz="2200">
              <a:solidFill>
                <a:schemeClr val="dk1"/>
              </a:solidFill>
            </a:endParaRPr>
          </a:p>
          <a:p>
            <a:pPr indent="-2286000" lvl="0" marL="22860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</a:rPr>
              <a:t>7:00 – 7:20 </a:t>
            </a:r>
            <a:r>
              <a:rPr b="1" lang="en-US" sz="2200">
                <a:solidFill>
                  <a:schemeClr val="dk1"/>
                </a:solidFill>
              </a:rPr>
              <a:t>PM | Status of Silicon Valley Latinos – Small Group Discussions</a:t>
            </a:r>
            <a:endParaRPr b="1" sz="22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</a:rPr>
              <a:t>7:20 – 8:00 </a:t>
            </a:r>
            <a:r>
              <a:rPr b="1" lang="en-US" sz="2200">
                <a:solidFill>
                  <a:schemeClr val="dk1"/>
                </a:solidFill>
              </a:rPr>
              <a:t>PM | Small Group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 Report Backs</a:t>
            </a:r>
            <a:endParaRPr b="1" sz="22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</a:rPr>
              <a:t>8:00 </a:t>
            </a:r>
            <a:r>
              <a:rPr b="1" lang="en-US" sz="2200">
                <a:solidFill>
                  <a:schemeClr val="dk1"/>
                </a:solidFill>
              </a:rPr>
              <a:t>PM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	</a:t>
            </a:r>
            <a:r>
              <a:rPr b="1" lang="en-US" sz="2200">
                <a:solidFill>
                  <a:schemeClr val="dk1"/>
                </a:solidFill>
              </a:rPr>
              <a:t>	    | </a:t>
            </a:r>
            <a:r>
              <a:rPr b="1" i="0" lang="en-US" sz="2200" u="none" cap="none" strike="noStrike">
                <a:solidFill>
                  <a:schemeClr val="dk1"/>
                </a:solidFill>
              </a:rPr>
              <a:t>Adjourn</a:t>
            </a:r>
            <a:endParaRPr b="1" sz="22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"/>
          <p:cNvSpPr txBox="1"/>
          <p:nvPr>
            <p:ph type="title"/>
          </p:nvPr>
        </p:nvSpPr>
        <p:spPr>
          <a:xfrm>
            <a:off x="1312800" y="138113"/>
            <a:ext cx="77742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500" u="none" cap="none" strike="noStrike">
                <a:solidFill>
                  <a:srgbClr val="C14B2E"/>
                </a:solidFill>
              </a:rPr>
              <a:t>CONVENING &amp; ENGAGING </a:t>
            </a:r>
            <a:endParaRPr b="1" i="0" sz="2500" u="none" cap="none" strike="noStrike">
              <a:solidFill>
                <a:srgbClr val="C14B2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500" u="none" cap="none" strike="noStrike">
                <a:solidFill>
                  <a:srgbClr val="C14B2E"/>
                </a:solidFill>
              </a:rPr>
              <a:t>THE LATINO COMMUNITY</a:t>
            </a:r>
            <a:endParaRPr b="1" sz="2500">
              <a:solidFill>
                <a:srgbClr val="C14B2E"/>
              </a:solidFill>
            </a:endParaRPr>
          </a:p>
        </p:txBody>
      </p:sp>
      <p:sp>
        <p:nvSpPr>
          <p:cNvPr id="427" name="Google Shape;427;p6"/>
          <p:cNvSpPr txBox="1"/>
          <p:nvPr/>
        </p:nvSpPr>
        <p:spPr>
          <a:xfrm>
            <a:off x="811200" y="839626"/>
            <a:ext cx="7521600" cy="3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Silicon Valley Latino Report Card</a:t>
            </a:r>
            <a:endParaRPr b="1" i="0" sz="15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Published 2011 Report &amp; Community Convening</a:t>
            </a:r>
            <a:endParaRPr b="0" i="0" sz="15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Published 2018 Report &amp; Community Convening</a:t>
            </a:r>
            <a:endParaRPr b="0" i="0" sz="15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P</a:t>
            </a:r>
            <a:r>
              <a:rPr lang="en-US" sz="1500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lanned</a:t>
            </a: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 2023 Report &amp; Community Convening</a:t>
            </a:r>
            <a:endParaRPr b="0" i="0" sz="15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3037" lvl="1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3037" lvl="1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Voices of Change</a:t>
            </a:r>
            <a:endParaRPr b="1" i="0" sz="15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Published 2014 &amp; Community Convening</a:t>
            </a:r>
            <a:endParaRPr b="0" i="0" sz="15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Latinx Speaker Series (sample)</a:t>
            </a:r>
            <a:endParaRPr b="1" i="0" sz="15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Latinx Community in Motion Pictures</a:t>
            </a:r>
            <a:endParaRPr b="0" i="0" sz="15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Latinas in STEM</a:t>
            </a:r>
            <a:endParaRPr b="0" i="0" sz="15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Latino Small/Medium Business Entrepreneurship</a:t>
            </a:r>
            <a:endParaRPr b="0" i="0" sz="15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Latinas in High Tech</a:t>
            </a:r>
            <a:endParaRPr b="0" i="0" sz="15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58737" lvl="1" marL="17303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34th Annual Hispanic Foundation Ball</a:t>
            </a:r>
            <a:endParaRPr b="1" i="0" sz="15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66700" lvl="1" marL="2857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Sanchez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October 21, 2023</a:t>
            </a:r>
            <a:endParaRPr b="0" i="0" sz="17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234c283ae2_0_1055"/>
          <p:cNvSpPr/>
          <p:nvPr/>
        </p:nvSpPr>
        <p:spPr>
          <a:xfrm>
            <a:off x="0" y="-24300"/>
            <a:ext cx="5250000" cy="5192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75575" lIns="75575" spcFirstLastPara="1" rIns="75575" wrap="square" tIns="75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g1234c283ae2_0_10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82" y="99302"/>
            <a:ext cx="1342781" cy="35273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1234c283ae2_0_1055"/>
          <p:cNvSpPr txBox="1"/>
          <p:nvPr/>
        </p:nvSpPr>
        <p:spPr>
          <a:xfrm>
            <a:off x="493650" y="1740594"/>
            <a:ext cx="4262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Silicon Valley Latino Report Card</a:t>
            </a:r>
            <a:endParaRPr b="1" i="0" sz="3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g1234c283ae2_0_1055"/>
          <p:cNvSpPr txBox="1"/>
          <p:nvPr/>
        </p:nvSpPr>
        <p:spPr>
          <a:xfrm>
            <a:off x="5614800" y="3879713"/>
            <a:ext cx="3124200" cy="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Free Download:  </a:t>
            </a:r>
            <a:r>
              <a:rPr b="1" i="0" lang="en-US" sz="1800" u="sng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www.hfsv.org</a:t>
            </a:r>
            <a:endParaRPr b="0" i="0" sz="14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436" name="Google Shape;436;g1234c283ae2_0_10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7863" y="608606"/>
            <a:ext cx="2618063" cy="32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8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42" name="Google Shape;442;p8"/>
          <p:cNvSpPr txBox="1"/>
          <p:nvPr>
            <p:ph type="title"/>
          </p:nvPr>
        </p:nvSpPr>
        <p:spPr>
          <a:xfrm>
            <a:off x="1674750" y="0"/>
            <a:ext cx="75216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600"/>
              <a:t>2018 </a:t>
            </a:r>
            <a:r>
              <a:rPr b="1" i="0" lang="en-US" sz="2600" u="none" cap="none" strike="noStrike">
                <a:solidFill>
                  <a:schemeClr val="dk1"/>
                </a:solidFill>
              </a:rPr>
              <a:t>S</a:t>
            </a:r>
            <a:r>
              <a:rPr b="1" lang="en-US" sz="2600"/>
              <a:t>ILICON VALLEY REPORT CARD</a:t>
            </a:r>
            <a:endParaRPr b="1" sz="2600"/>
          </a:p>
        </p:txBody>
      </p:sp>
      <p:pic>
        <p:nvPicPr>
          <p:cNvPr id="443" name="Google Shape;4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9618" y="915699"/>
            <a:ext cx="2433568" cy="3782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3075" y="4125882"/>
            <a:ext cx="976691" cy="96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34c283ae2_0_838"/>
          <p:cNvSpPr/>
          <p:nvPr/>
        </p:nvSpPr>
        <p:spPr>
          <a:xfrm>
            <a:off x="0" y="-24300"/>
            <a:ext cx="5250000" cy="5192100"/>
          </a:xfrm>
          <a:prstGeom prst="rect">
            <a:avLst/>
          </a:prstGeom>
          <a:solidFill>
            <a:srgbClr val="F27D49"/>
          </a:solidFill>
          <a:ln>
            <a:noFill/>
          </a:ln>
        </p:spPr>
        <p:txBody>
          <a:bodyPr anchorCtr="0" anchor="ctr" bIns="75575" lIns="75575" spcFirstLastPara="1" rIns="75575" wrap="square" tIns="75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g1234c283ae2_0_8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82" y="99302"/>
            <a:ext cx="1342781" cy="35273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234c283ae2_0_838"/>
          <p:cNvSpPr txBox="1"/>
          <p:nvPr/>
        </p:nvSpPr>
        <p:spPr>
          <a:xfrm>
            <a:off x="5068100" y="1994506"/>
            <a:ext cx="4262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44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Voices of Change</a:t>
            </a:r>
            <a:endParaRPr b="1" i="0" sz="3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52" name="Google Shape;452;g1234c283ae2_0_838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851" y="716401"/>
            <a:ext cx="3714300" cy="371070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53" name="Google Shape;453;g1234c283ae2_0_838"/>
          <p:cNvSpPr txBox="1"/>
          <p:nvPr/>
        </p:nvSpPr>
        <p:spPr>
          <a:xfrm>
            <a:off x="1062900" y="4470365"/>
            <a:ext cx="31242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Free Download:  </a:t>
            </a:r>
            <a:r>
              <a:rPr b="1" i="0" lang="en-US" sz="1800" u="sng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www.hfsv.org</a:t>
            </a:r>
            <a:endParaRPr b="0" i="0" sz="1400" u="none" cap="none" strike="noStrike"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1"/>
          <p:cNvSpPr txBox="1"/>
          <p:nvPr/>
        </p:nvSpPr>
        <p:spPr>
          <a:xfrm>
            <a:off x="1098550" y="4226720"/>
            <a:ext cx="1409700" cy="1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"/>
          <p:cNvSpPr txBox="1"/>
          <p:nvPr/>
        </p:nvSpPr>
        <p:spPr>
          <a:xfrm>
            <a:off x="912812" y="1142963"/>
            <a:ext cx="7239000" cy="3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i="0" lang="en-US" sz="20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What is the highest level of education you completed?</a:t>
            </a:r>
            <a:endParaRPr b="1" i="0" sz="16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60" name="Google Shape;460;p11"/>
          <p:cNvSpPr txBox="1"/>
          <p:nvPr/>
        </p:nvSpPr>
        <p:spPr>
          <a:xfrm>
            <a:off x="5943600" y="1535906"/>
            <a:ext cx="26670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"/>
          <p:cNvSpPr txBox="1"/>
          <p:nvPr/>
        </p:nvSpPr>
        <p:spPr>
          <a:xfrm>
            <a:off x="457200" y="842925"/>
            <a:ext cx="82296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889"/>
              </a:buClr>
              <a:buSzPts val="20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Low Educational Attainment Levels Mirrors Census Data</a:t>
            </a:r>
            <a:endParaRPr b="0" i="0" sz="16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62" name="Google Shape;462;p11"/>
          <p:cNvSpPr txBox="1"/>
          <p:nvPr/>
        </p:nvSpPr>
        <p:spPr>
          <a:xfrm>
            <a:off x="912812" y="147094"/>
            <a:ext cx="75216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0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VOICES OF CHANGE</a:t>
            </a:r>
            <a:endParaRPr b="1" i="0" sz="1600" u="none" cap="none" strike="noStrike">
              <a:solidFill>
                <a:srgbClr val="C14B2E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63" name="Google Shape;463;p11"/>
          <p:cNvSpPr txBox="1"/>
          <p:nvPr/>
        </p:nvSpPr>
        <p:spPr>
          <a:xfrm>
            <a:off x="1904999" y="1489472"/>
            <a:ext cx="5854200" cy="20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4201" y="1660893"/>
            <a:ext cx="5535600" cy="266859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2"/>
          <p:cNvSpPr txBox="1"/>
          <p:nvPr/>
        </p:nvSpPr>
        <p:spPr>
          <a:xfrm>
            <a:off x="5469450" y="1141774"/>
            <a:ext cx="3339000" cy="1268400"/>
          </a:xfrm>
          <a:prstGeom prst="rect">
            <a:avLst/>
          </a:prstGeom>
          <a:solidFill>
            <a:srgbClr val="D0CFD0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Self-Sufficiency Standard</a:t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Santa Clara =</a:t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 $76,319</a:t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San Mateo County= </a:t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$79,056</a:t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71" name="Google Shape;471;p12"/>
          <p:cNvSpPr txBox="1"/>
          <p:nvPr/>
        </p:nvSpPr>
        <p:spPr>
          <a:xfrm>
            <a:off x="5742112" y="2525143"/>
            <a:ext cx="2793900" cy="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Self-Sufficiency standard refers to a household comprised of two adults and 1 infant (0-2 years) </a:t>
            </a:r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1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(Source: Insight Center for Community and Economic Development)</a:t>
            </a:r>
            <a:endParaRPr b="0" i="0" sz="11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72" name="Google Shape;472;p12"/>
          <p:cNvSpPr txBox="1"/>
          <p:nvPr>
            <p:ph type="title"/>
          </p:nvPr>
        </p:nvSpPr>
        <p:spPr>
          <a:xfrm>
            <a:off x="1932750" y="41850"/>
            <a:ext cx="527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14B2E"/>
                </a:solidFill>
              </a:rPr>
              <a:t>V</a:t>
            </a:r>
            <a:r>
              <a:rPr b="1" lang="en-US">
                <a:solidFill>
                  <a:srgbClr val="C14B2E"/>
                </a:solidFill>
              </a:rPr>
              <a:t>OICES OF CHANGE</a:t>
            </a:r>
            <a:endParaRPr b="1">
              <a:solidFill>
                <a:srgbClr val="C14B2E"/>
              </a:solidFill>
            </a:endParaRPr>
          </a:p>
        </p:txBody>
      </p:sp>
      <p:sp>
        <p:nvSpPr>
          <p:cNvPr id="473" name="Google Shape;473;p12"/>
          <p:cNvSpPr txBox="1"/>
          <p:nvPr/>
        </p:nvSpPr>
        <p:spPr>
          <a:xfrm>
            <a:off x="457200" y="614475"/>
            <a:ext cx="8229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889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Household Income</a:t>
            </a:r>
            <a:endParaRPr b="0" i="0" sz="14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474" name="Google Shape;47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04" y="1123336"/>
            <a:ext cx="3735523" cy="255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3075" y="4125882"/>
            <a:ext cx="976691" cy="96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 txBox="1"/>
          <p:nvPr/>
        </p:nvSpPr>
        <p:spPr>
          <a:xfrm>
            <a:off x="762000" y="614363"/>
            <a:ext cx="7696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889"/>
              </a:buClr>
              <a:buSzPts val="2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3"/>
          <p:cNvSpPr txBox="1"/>
          <p:nvPr/>
        </p:nvSpPr>
        <p:spPr>
          <a:xfrm>
            <a:off x="811225" y="146494"/>
            <a:ext cx="75216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9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VOICES OF CHANGE</a:t>
            </a:r>
            <a:endParaRPr b="1" i="0" sz="1500" u="none" cap="none" strike="noStrike">
              <a:solidFill>
                <a:srgbClr val="C14B2E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482" name="Google Shape;4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875" y="738638"/>
            <a:ext cx="6469669" cy="4236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5"/>
          <p:cNvSpPr txBox="1"/>
          <p:nvPr/>
        </p:nvSpPr>
        <p:spPr>
          <a:xfrm>
            <a:off x="0" y="536550"/>
            <a:ext cx="91440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889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898889"/>
                </a:solidFill>
                <a:latin typeface="Sanchez"/>
                <a:ea typeface="Sanchez"/>
                <a:cs typeface="Sanchez"/>
                <a:sym typeface="Sanchez"/>
              </a:rPr>
              <a:t>Key Differences by Education Attainment </a:t>
            </a:r>
            <a:endParaRPr b="1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88" name="Google Shape;488;p15"/>
          <p:cNvSpPr/>
          <p:nvPr/>
        </p:nvSpPr>
        <p:spPr>
          <a:xfrm>
            <a:off x="8401050" y="4627959"/>
            <a:ext cx="503100" cy="377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25" lIns="9125" spcFirstLastPara="1" rIns="9125" wrap="square" tIns="91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Sanchez"/>
                <a:ea typeface="Sanchez"/>
                <a:cs typeface="Sanchez"/>
                <a:sym typeface="Sanchez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89" name="Google Shape;489;p15"/>
          <p:cNvSpPr txBox="1"/>
          <p:nvPr/>
        </p:nvSpPr>
        <p:spPr>
          <a:xfrm>
            <a:off x="811212" y="196031"/>
            <a:ext cx="75216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VOICES OF CHANGE</a:t>
            </a:r>
            <a:endParaRPr b="1" i="0" sz="1400" u="none" cap="none" strike="noStrike">
              <a:solidFill>
                <a:srgbClr val="C14B2E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90" name="Google Shape;490;p15"/>
          <p:cNvSpPr txBox="1"/>
          <p:nvPr/>
        </p:nvSpPr>
        <p:spPr>
          <a:xfrm>
            <a:off x="811200" y="1114425"/>
            <a:ext cx="7521600" cy="3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i="0" lang="en-US" sz="20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Higher Levels of Education</a:t>
            </a:r>
            <a:endParaRPr b="1" i="0" sz="16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603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Top Issue:  Education</a:t>
            </a:r>
            <a:endParaRPr b="0" i="0" sz="16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603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More likely to rate quality of life as “very bad”</a:t>
            </a:r>
            <a:endParaRPr b="0" i="0" sz="16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603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Overall, higher rates of civic engagement</a:t>
            </a:r>
            <a:endParaRPr b="0" i="0" sz="16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30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30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C14B2E"/>
              </a:buClr>
              <a:buSzPts val="1800"/>
              <a:buFont typeface="Arial"/>
              <a:buNone/>
            </a:pPr>
            <a:r>
              <a:rPr b="1" i="0" lang="en-US" sz="2000" u="none" cap="none" strike="noStrike">
                <a:solidFill>
                  <a:srgbClr val="F27D49"/>
                </a:solidFill>
                <a:latin typeface="Sanchez"/>
                <a:ea typeface="Sanchez"/>
                <a:cs typeface="Sanchez"/>
                <a:sym typeface="Sanchez"/>
              </a:rPr>
              <a:t>Lower Levels of Education</a:t>
            </a:r>
            <a:endParaRPr b="1" i="0" sz="1600" u="none" cap="none" strike="noStrike">
              <a:solidFill>
                <a:srgbClr val="F27D49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603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Top Issue:  Health</a:t>
            </a:r>
            <a:endParaRPr b="0" i="0" sz="16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603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More likely to rate quality of life as “OK” to “Excellent”</a:t>
            </a:r>
            <a:endParaRPr b="0" i="0" sz="16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603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Sanchez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Approximately 30% have participated in public meetings or volunteer work</a:t>
            </a:r>
            <a:endParaRPr b="0" i="0" sz="16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58737" lvl="1" marL="173037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173037" lvl="1" marL="173037" marR="0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898889"/>
              </a:buClr>
              <a:buSzPts val="1800"/>
              <a:buFont typeface="Arial"/>
              <a:buNone/>
            </a:pPr>
            <a:r>
              <a:rPr b="1" i="1" lang="en-US" sz="1600" u="none" cap="none" strike="noStrike">
                <a:solidFill>
                  <a:schemeClr val="accent4"/>
                </a:solidFill>
                <a:latin typeface="Sanchez"/>
                <a:ea typeface="Sanchez"/>
                <a:cs typeface="Sanchez"/>
                <a:sym typeface="Sanchez"/>
              </a:rPr>
              <a:t>89% of all participants had never been asked for their opinion on quality of life issues in the past as in this survey.</a:t>
            </a:r>
            <a:endParaRPr b="1" i="0" sz="1200" u="none" cap="none" strike="noStrike">
              <a:solidFill>
                <a:schemeClr val="accent4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3"/>
          <p:cNvSpPr txBox="1"/>
          <p:nvPr>
            <p:ph type="title"/>
          </p:nvPr>
        </p:nvSpPr>
        <p:spPr>
          <a:xfrm>
            <a:off x="1388100" y="152981"/>
            <a:ext cx="6367800" cy="15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br>
              <a:rPr i="0" lang="en-US" sz="2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</a:br>
            <a:br>
              <a:rPr i="0" lang="en-US" sz="2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1" i="0" lang="en-US" sz="2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LATINO REPORT CARD</a:t>
            </a:r>
            <a:br>
              <a:rPr b="1" i="0" lang="en-US" sz="2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1" lang="en-US" sz="4200">
                <a:solidFill>
                  <a:schemeClr val="lt1"/>
                </a:solidFill>
              </a:rPr>
              <a:t>SMALL GROUP</a:t>
            </a:r>
            <a:endParaRPr b="1" sz="42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  <a:t>DISCUSSION</a:t>
            </a:r>
            <a:br>
              <a:rPr i="0" lang="en-US" sz="2800" u="none" cap="none" strike="noStrike">
                <a:solidFill>
                  <a:schemeClr val="lt1"/>
                </a:solidFill>
                <a:latin typeface="Sanchez"/>
                <a:ea typeface="Sanchez"/>
                <a:cs typeface="Sanchez"/>
                <a:sym typeface="Sanchez"/>
              </a:rPr>
            </a:br>
            <a:endParaRPr>
              <a:solidFill>
                <a:schemeClr val="lt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496" name="Google Shape;496;p33"/>
          <p:cNvSpPr txBox="1"/>
          <p:nvPr/>
        </p:nvSpPr>
        <p:spPr>
          <a:xfrm>
            <a:off x="990150" y="1844446"/>
            <a:ext cx="71637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Sanchez"/>
              <a:buAutoNum type="arabicPeriod"/>
            </a:pPr>
            <a:r>
              <a:rPr b="1" i="0" lang="en-US" sz="27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What were the top 3 things that surprised you in the 2018 Latino Report Card?</a:t>
            </a:r>
            <a:endParaRPr b="1" i="0" sz="27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7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40005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  <a:t>2. Were there issues that you could relate   to personally?</a:t>
            </a:r>
            <a:endParaRPr b="1" i="0" sz="27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cf3355c69d_2_99"/>
          <p:cNvSpPr txBox="1"/>
          <p:nvPr>
            <p:ph type="title"/>
          </p:nvPr>
        </p:nvSpPr>
        <p:spPr>
          <a:xfrm>
            <a:off x="4889250" y="1762198"/>
            <a:ext cx="4045200" cy="18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</a:rPr>
              <a:t>LATINO BOARD LEADERSHIP ACADEMY</a:t>
            </a:r>
            <a:br>
              <a:rPr b="1" i="0" lang="en-US" sz="3800" u="none" cap="none" strike="noStrike">
                <a:solidFill>
                  <a:schemeClr val="dk1"/>
                </a:solidFill>
              </a:rPr>
            </a:br>
            <a:r>
              <a:rPr b="1" lang="en-US" sz="3400">
                <a:solidFill>
                  <a:srgbClr val="C14B2E"/>
                </a:solidFill>
              </a:rPr>
              <a:t>Funders</a:t>
            </a:r>
            <a:endParaRPr b="1" i="0" sz="3800" u="none" cap="none" strike="noStrike">
              <a:solidFill>
                <a:srgbClr val="C14B2E"/>
              </a:solidFill>
            </a:endParaRPr>
          </a:p>
        </p:txBody>
      </p:sp>
      <p:sp>
        <p:nvSpPr>
          <p:cNvPr descr="Image result for ndnu logo" id="285" name="Google Shape;285;gcf3355c69d_2_99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cf3355c69d_2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0777" y="331687"/>
            <a:ext cx="2281275" cy="8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cf3355c69d_2_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2788" y="2907263"/>
            <a:ext cx="1828252" cy="72924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cf3355c69d_2_99"/>
          <p:cNvSpPr txBox="1"/>
          <p:nvPr>
            <p:ph type="title"/>
          </p:nvPr>
        </p:nvSpPr>
        <p:spPr>
          <a:xfrm>
            <a:off x="2333950" y="2179650"/>
            <a:ext cx="16896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1400"/>
              <a:t>LatinXCEL Fund</a:t>
            </a:r>
            <a:endParaRPr b="1" i="0" sz="1400" u="none" cap="none" strike="noStrike">
              <a:solidFill>
                <a:srgbClr val="898889"/>
              </a:solidFill>
            </a:endParaRPr>
          </a:p>
        </p:txBody>
      </p:sp>
      <p:pic>
        <p:nvPicPr>
          <p:cNvPr id="289" name="Google Shape;289;gcf3355c69d_2_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3325" y="1708912"/>
            <a:ext cx="2204365" cy="5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cf3355c69d_2_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1300" y="3918844"/>
            <a:ext cx="2373844" cy="9701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f3355c69d_2_109"/>
          <p:cNvSpPr txBox="1"/>
          <p:nvPr>
            <p:ph type="title"/>
          </p:nvPr>
        </p:nvSpPr>
        <p:spPr>
          <a:xfrm>
            <a:off x="4939925" y="1586813"/>
            <a:ext cx="40452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</a:rPr>
              <a:t>LATINO BOARD LEADERSHIP ACADEMY</a:t>
            </a:r>
            <a:br>
              <a:rPr b="1" i="0" lang="en-US" sz="3800" u="none" cap="none" strike="noStrike">
                <a:solidFill>
                  <a:schemeClr val="dk1"/>
                </a:solidFill>
              </a:rPr>
            </a:br>
            <a:r>
              <a:rPr b="1" i="0" lang="en-US" sz="3800" u="none" cap="none" strike="noStrike">
                <a:solidFill>
                  <a:srgbClr val="C14B2E"/>
                </a:solidFill>
              </a:rPr>
              <a:t>P</a:t>
            </a:r>
            <a:r>
              <a:rPr b="1" lang="en-US" sz="3800">
                <a:solidFill>
                  <a:srgbClr val="C14B2E"/>
                </a:solidFill>
              </a:rPr>
              <a:t>artners</a:t>
            </a:r>
            <a:endParaRPr b="1" i="0" sz="3800" u="none" cap="none" strike="noStrike">
              <a:solidFill>
                <a:srgbClr val="C14B2E"/>
              </a:solidFill>
            </a:endParaRPr>
          </a:p>
        </p:txBody>
      </p:sp>
      <p:sp>
        <p:nvSpPr>
          <p:cNvPr descr="Image result for ndnu logo" id="296" name="Google Shape;296;gcf3355c69d_2_109"/>
          <p:cNvSpPr/>
          <p:nvPr/>
        </p:nvSpPr>
        <p:spPr>
          <a:xfrm>
            <a:off x="155575" y="-108347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cf3355c69d_2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9749" y="1473569"/>
            <a:ext cx="1856457" cy="1049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cf3355c69d_2_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9900" y="3008406"/>
            <a:ext cx="2816156" cy="54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cf3355c69d_2_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0875" y="469300"/>
            <a:ext cx="2651532" cy="66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cf3355c69d_2_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3550" y="3845475"/>
            <a:ext cx="1486175" cy="112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cf3355c69d_2_119"/>
          <p:cNvSpPr txBox="1"/>
          <p:nvPr>
            <p:ph type="title"/>
          </p:nvPr>
        </p:nvSpPr>
        <p:spPr>
          <a:xfrm>
            <a:off x="970925" y="143075"/>
            <a:ext cx="68943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6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LATINO BOARD LEADERSHIP ACADEMY</a:t>
            </a:r>
            <a:br>
              <a:rPr i="0" lang="en-US" sz="26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1" lang="en-US" sz="2500">
                <a:solidFill>
                  <a:schemeClr val="lt1"/>
                </a:solidFill>
              </a:rPr>
              <a:t>Protocols</a:t>
            </a:r>
            <a:endParaRPr b="1" sz="4900">
              <a:solidFill>
                <a:schemeClr val="lt1"/>
              </a:solidFill>
            </a:endParaRPr>
          </a:p>
        </p:txBody>
      </p:sp>
      <p:sp>
        <p:nvSpPr>
          <p:cNvPr id="306" name="Google Shape;306;gcf3355c69d_2_119"/>
          <p:cNvSpPr txBox="1"/>
          <p:nvPr>
            <p:ph idx="4294967295" type="body"/>
          </p:nvPr>
        </p:nvSpPr>
        <p:spPr>
          <a:xfrm>
            <a:off x="351750" y="1180350"/>
            <a:ext cx="8590800" cy="3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i="0" lang="en-US" sz="2200" u="sng" cap="none" strike="noStrike">
                <a:solidFill>
                  <a:schemeClr val="dk1"/>
                </a:solidFill>
              </a:rPr>
              <a:t>Academy Locations | Hybrid!</a:t>
            </a:r>
            <a:endParaRPr b="1" sz="2400" u="sng">
              <a:solidFill>
                <a:schemeClr val="dk1"/>
              </a:solidFill>
            </a:endParaRPr>
          </a:p>
          <a:p>
            <a:pPr indent="-202690" lvl="3" marL="6309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b="1" lang="en-US" sz="2000">
                <a:solidFill>
                  <a:schemeClr val="dk1"/>
                </a:solidFill>
              </a:rPr>
              <a:t>In-Person Sessions</a:t>
            </a:r>
            <a:endParaRPr b="1" sz="2000">
              <a:solidFill>
                <a:schemeClr val="dk1"/>
              </a:solidFill>
            </a:endParaRPr>
          </a:p>
          <a:p>
            <a:pPr indent="-202691" lvl="3" marL="6309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▪"/>
            </a:pPr>
            <a:r>
              <a:rPr b="1" lang="en-US" sz="2000">
                <a:solidFill>
                  <a:schemeClr val="dk1"/>
                </a:solidFill>
              </a:rPr>
              <a:t>Zoom Meetings</a:t>
            </a:r>
            <a:endParaRPr b="1" sz="20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b="1" i="0" lang="en-US" sz="2200" u="sng" cap="none" strike="noStrike">
                <a:solidFill>
                  <a:schemeClr val="dk1"/>
                </a:solidFill>
              </a:rPr>
              <a:t>Academy</a:t>
            </a:r>
            <a:r>
              <a:rPr b="1" lang="en-US" sz="2200" u="sng">
                <a:solidFill>
                  <a:schemeClr val="dk1"/>
                </a:solidFill>
              </a:rPr>
              <a:t> Expectations</a:t>
            </a:r>
            <a:endParaRPr b="1" sz="2200" u="sng">
              <a:solidFill>
                <a:schemeClr val="dk1"/>
              </a:solidFill>
            </a:endParaRPr>
          </a:p>
          <a:p>
            <a:pPr indent="-189991" lvl="3" marL="6309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2000"/>
              <a:buChar char="▪"/>
            </a:pPr>
            <a:r>
              <a:rPr b="1" i="0" lang="en-US" sz="2000" u="none" cap="none" strike="noStrike">
                <a:solidFill>
                  <a:srgbClr val="CC0000"/>
                </a:solidFill>
              </a:rPr>
              <a:t>No more than 1 absence!</a:t>
            </a:r>
            <a:endParaRPr b="1" sz="1800">
              <a:solidFill>
                <a:srgbClr val="CC0000"/>
              </a:solidFill>
            </a:endParaRPr>
          </a:p>
          <a:p>
            <a:pPr indent="-199136" lvl="4" marL="8595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</a:rPr>
              <a:t>Please let us know when you will be absent</a:t>
            </a:r>
            <a:endParaRPr b="1" sz="1800">
              <a:solidFill>
                <a:srgbClr val="000000"/>
              </a:solidFill>
            </a:endParaRPr>
          </a:p>
          <a:p>
            <a:pPr indent="-173736" lvl="4" marL="8595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</a:rPr>
              <a:t>Attendance will be taken</a:t>
            </a:r>
            <a:r>
              <a:rPr b="1" lang="en-US" sz="1800">
                <a:solidFill>
                  <a:srgbClr val="000000"/>
                </a:solidFill>
              </a:rPr>
              <a:t> at  5:30 p.m.</a:t>
            </a:r>
            <a:endParaRPr b="1" sz="1800">
              <a:solidFill>
                <a:srgbClr val="000000"/>
              </a:solidFill>
            </a:endParaRPr>
          </a:p>
          <a:p>
            <a:pPr indent="-154686" lvl="4" marL="8595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b="1" i="0" lang="en-US" sz="2000" u="none" cap="none" strike="noStrike">
                <a:solidFill>
                  <a:srgbClr val="000000"/>
                </a:solidFill>
              </a:rPr>
              <a:t>Must use your video on Zoom</a:t>
            </a:r>
            <a:endParaRPr b="1" sz="1800">
              <a:solidFill>
                <a:srgbClr val="000000"/>
              </a:solidFill>
            </a:endParaRPr>
          </a:p>
          <a:p>
            <a:pPr indent="-154686" lvl="4" marL="85953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b="1" lang="en-US" sz="2000">
                <a:solidFill>
                  <a:srgbClr val="000000"/>
                </a:solidFill>
              </a:rPr>
              <a:t>Mandatory - </a:t>
            </a:r>
            <a:r>
              <a:rPr b="1" i="0" lang="en-US" sz="2000" u="none" cap="none" strike="noStrike">
                <a:solidFill>
                  <a:srgbClr val="000000"/>
                </a:solidFill>
              </a:rPr>
              <a:t>Please fill out </a:t>
            </a:r>
            <a:r>
              <a:rPr b="1" lang="en-US" sz="2000">
                <a:solidFill>
                  <a:srgbClr val="000000"/>
                </a:solidFill>
              </a:rPr>
              <a:t>a </a:t>
            </a:r>
            <a:r>
              <a:rPr b="1" i="0" lang="en-US" sz="2000" u="none" cap="none" strike="noStrike">
                <a:solidFill>
                  <a:srgbClr val="000000"/>
                </a:solidFill>
              </a:rPr>
              <a:t>short </a:t>
            </a:r>
            <a:endParaRPr b="1" i="0" sz="2000" u="none" cap="none" strike="noStrike">
              <a:solidFill>
                <a:srgbClr val="000000"/>
              </a:solidFill>
            </a:endParaRPr>
          </a:p>
          <a:p>
            <a:pPr indent="0" lvl="0" marL="24003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b="1" lang="en-US" sz="2000">
                <a:solidFill>
                  <a:srgbClr val="000000"/>
                </a:solidFill>
              </a:rPr>
              <a:t>s</a:t>
            </a:r>
            <a:r>
              <a:rPr b="1" i="0" lang="en-US" sz="2000" u="none" cap="none" strike="noStrike">
                <a:solidFill>
                  <a:srgbClr val="000000"/>
                </a:solidFill>
              </a:rPr>
              <a:t>ession </a:t>
            </a:r>
            <a:r>
              <a:rPr b="1" lang="en-US" sz="2000">
                <a:solidFill>
                  <a:srgbClr val="000000"/>
                </a:solidFill>
              </a:rPr>
              <a:t>e</a:t>
            </a:r>
            <a:r>
              <a:rPr b="1" i="0" lang="en-US" sz="2000" u="none" cap="none" strike="noStrike">
                <a:solidFill>
                  <a:srgbClr val="000000"/>
                </a:solidFill>
              </a:rPr>
              <a:t>valuation after each class</a:t>
            </a:r>
            <a:endParaRPr b="1" i="0" sz="21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c7d186c9d4_0_4"/>
          <p:cNvSpPr txBox="1"/>
          <p:nvPr>
            <p:ph type="title"/>
          </p:nvPr>
        </p:nvSpPr>
        <p:spPr>
          <a:xfrm>
            <a:off x="1031700" y="118775"/>
            <a:ext cx="76332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600" u="none" cap="none" strike="noStrike">
                <a:solidFill>
                  <a:srgbClr val="C14B2E"/>
                </a:solidFill>
                <a:latin typeface="Sanchez"/>
                <a:ea typeface="Sanchez"/>
                <a:cs typeface="Sanchez"/>
                <a:sym typeface="Sanchez"/>
              </a:rPr>
              <a:t>LATINO BOARD LEADERSHIP ACADEMY</a:t>
            </a:r>
            <a:br>
              <a:rPr i="0" lang="en-US" sz="2600" u="none" cap="none" strike="noStrike">
                <a:solidFill>
                  <a:schemeClr val="dk1"/>
                </a:solidFill>
                <a:latin typeface="Sanchez"/>
                <a:ea typeface="Sanchez"/>
                <a:cs typeface="Sanchez"/>
                <a:sym typeface="Sanchez"/>
              </a:rPr>
            </a:br>
            <a:r>
              <a:rPr b="1" lang="en-US" sz="2200">
                <a:solidFill>
                  <a:schemeClr val="lt1"/>
                </a:solidFill>
              </a:rPr>
              <a:t>Protocols</a:t>
            </a:r>
            <a:endParaRPr b="1" sz="4600">
              <a:solidFill>
                <a:schemeClr val="lt1"/>
              </a:solidFill>
            </a:endParaRPr>
          </a:p>
        </p:txBody>
      </p:sp>
      <p:sp>
        <p:nvSpPr>
          <p:cNvPr id="312" name="Google Shape;312;g1c7d186c9d4_0_4"/>
          <p:cNvSpPr txBox="1"/>
          <p:nvPr>
            <p:ph idx="4294967295" type="body"/>
          </p:nvPr>
        </p:nvSpPr>
        <p:spPr>
          <a:xfrm>
            <a:off x="351750" y="1118888"/>
            <a:ext cx="8590800" cy="3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b="1" lang="en-US" u="sng">
                <a:solidFill>
                  <a:schemeClr val="dk1"/>
                </a:solidFill>
              </a:rPr>
              <a:t>LBLA Webpage</a:t>
            </a:r>
            <a:endParaRPr b="1" u="sng">
              <a:solidFill>
                <a:schemeClr val="dk1"/>
              </a:solidFill>
            </a:endParaRPr>
          </a:p>
          <a:p>
            <a:pPr indent="-374650" lvl="3" marL="8572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b="1" lang="en-US" sz="1700">
                <a:solidFill>
                  <a:schemeClr val="dk1"/>
                </a:solidFill>
              </a:rPr>
              <a:t>Weekly assignments, announcements and updates will be posted.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chemeClr val="dk1"/>
                </a:solidFill>
              </a:rPr>
              <a:t>The link was emailed to you, please bookmark it or scan the QR code.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313" name="Google Shape;313;g1c7d186c9d4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1202" y="1747300"/>
            <a:ext cx="2128465" cy="2128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431ecd21d1_0_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20" name="Google Shape;320;g1431ecd21d1_0_0"/>
          <p:cNvGraphicFramePr/>
          <p:nvPr/>
        </p:nvGraphicFramePr>
        <p:xfrm>
          <a:off x="436263" y="2160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{403BEE92-25DF-4A95-994C-A6EAF6D83AB9}</a:tableStyleId>
              </a:tblPr>
              <a:tblGrid>
                <a:gridCol w="3202000"/>
                <a:gridCol w="2312325"/>
                <a:gridCol w="2832625"/>
              </a:tblGrid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  <a:extLst>
                            <a:ext uri="http://customooxmlschemas.google.com/">
                              <go:slidesCustomData xmlns:go="http://customooxmlschemas.google.com/" textRoundtripDataId="0"/>
                            </a:ext>
                          </a:extLst>
                        </a:rPr>
                        <a:t>SESSION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DATE 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FORMAT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LBLA Orientation + Introductions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b="1"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April 12,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In-Person | Sa</a:t>
                      </a:r>
                      <a:r>
                        <a:rPr b="1"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n Jose, CA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38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Board Roles + Responsibilities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April 19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History of Silicon Valley’s Nonprofit Sector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April 26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Financial Responsibilities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May 3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Boards in Action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May 10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8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Choosing the Perfect Nonprofit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LBLA Alumni Panel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Tues</a:t>
                      </a: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,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May 16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8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The Board’s Role in Organizational Sustainability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Tues</a:t>
                      </a: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, Ma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y</a:t>
                      </a: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23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Fundraising Responsibilities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May 31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Virtual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Personal Branding</a:t>
                      </a:r>
                      <a:endParaRPr b="1" sz="1100" u="none" cap="none" strike="noStrike">
                        <a:highlight>
                          <a:schemeClr val="lt1"/>
                        </a:highlight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B7A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Sat, </a:t>
                      </a:r>
                      <a:r>
                        <a:rPr b="1"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June 3</a:t>
                      </a: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***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B7A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In-Person | U.C. Santa Cruz Silicon Valley Campus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B7A4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Board Match Night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b="1"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June 7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In-Person </a:t>
                      </a:r>
                      <a:r>
                        <a:rPr b="1" lang="en-US" sz="1100" u="none" cap="none" strike="noStrike">
                          <a:solidFill>
                            <a:schemeClr val="dk1"/>
                          </a:solidFill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| </a:t>
                      </a:r>
                      <a:r>
                        <a:rPr b="1" lang="en-US" sz="1100">
                          <a:solidFill>
                            <a:schemeClr val="dk1"/>
                          </a:solidFill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U.C. Santa Cruz Silicon Valley Campus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3461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LBLA Graduation!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Wed, </a:t>
                      </a:r>
                      <a:r>
                        <a:rPr b="1" lang="en-US" sz="1100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June 14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100" u="none" cap="none" strike="noStrike"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In-Person </a:t>
                      </a:r>
                      <a:r>
                        <a:rPr b="1" lang="en-US" sz="1100" u="none" cap="none" strike="noStrike">
                          <a:solidFill>
                            <a:schemeClr val="dk1"/>
                          </a:solidFill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| </a:t>
                      </a:r>
                      <a:r>
                        <a:rPr b="1" lang="en-US" sz="1100">
                          <a:solidFill>
                            <a:schemeClr val="dk1"/>
                          </a:solidFill>
                          <a:latin typeface="Sanchez"/>
                          <a:ea typeface="Sanchez"/>
                          <a:cs typeface="Sanchez"/>
                          <a:sym typeface="Sanchez"/>
                        </a:rPr>
                        <a:t>Location TBD</a:t>
                      </a:r>
                      <a:endParaRPr b="1" sz="1100" u="none" cap="none" strike="noStrike">
                        <a:latin typeface="Sanchez"/>
                        <a:ea typeface="Sanchez"/>
                        <a:cs typeface="Sanchez"/>
                        <a:sym typeface="Sanchez"/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 result for facebook logo vector" id="325" name="Google Shape;325;gcf3355c69d_2_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40412" y="3925231"/>
            <a:ext cx="723431" cy="7234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linkedin logo vector" id="326" name="Google Shape;326;gcf3355c69d_2_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7927" y="3967283"/>
            <a:ext cx="723431" cy="639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cf3355c69d_2_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1175" y="3985360"/>
            <a:ext cx="603169" cy="603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cf3355c69d_2_1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2338" y="3814746"/>
            <a:ext cx="805197" cy="79182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cf3355c69d_2_126"/>
          <p:cNvSpPr txBox="1"/>
          <p:nvPr>
            <p:ph type="title"/>
          </p:nvPr>
        </p:nvSpPr>
        <p:spPr>
          <a:xfrm>
            <a:off x="1580700" y="82638"/>
            <a:ext cx="5982600" cy="10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>
                <a:solidFill>
                  <a:srgbClr val="C14B2E"/>
                </a:solidFill>
              </a:rPr>
              <a:t>STAY CONNECTED!</a:t>
            </a:r>
            <a:endParaRPr b="1">
              <a:solidFill>
                <a:srgbClr val="C14B2E"/>
              </a:solidFill>
            </a:endParaRPr>
          </a:p>
        </p:txBody>
      </p:sp>
      <p:pic>
        <p:nvPicPr>
          <p:cNvPr id="330" name="Google Shape;330;gcf3355c69d_2_1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7775" y="1082856"/>
            <a:ext cx="2380145" cy="238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cf3355c69d_2_126"/>
          <p:cNvPicPr preferRelativeResize="0"/>
          <p:nvPr/>
        </p:nvPicPr>
        <p:blipFill rotWithShape="1">
          <a:blip r:embed="rId8">
            <a:alphaModFix/>
          </a:blip>
          <a:srcRect b="11911" l="17599" r="14813" t="13221"/>
          <a:stretch/>
        </p:blipFill>
        <p:spPr>
          <a:xfrm>
            <a:off x="5681687" y="3987973"/>
            <a:ext cx="999475" cy="55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cf3355c69d_2_1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20000" y="3945093"/>
            <a:ext cx="639319" cy="639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cf3355c69d_2_140"/>
          <p:cNvSpPr txBox="1"/>
          <p:nvPr>
            <p:ph type="title"/>
          </p:nvPr>
        </p:nvSpPr>
        <p:spPr>
          <a:xfrm>
            <a:off x="2471875" y="232088"/>
            <a:ext cx="55056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i="0" lang="en-US" sz="2500" u="none" cap="none" strike="noStrike">
                <a:solidFill>
                  <a:srgbClr val="C14B2E"/>
                </a:solidFill>
              </a:rPr>
              <a:t>LATINO BOARD LEADERSHIP ACADEMY</a:t>
            </a:r>
            <a:endParaRPr b="1" i="0" sz="2500" u="none" cap="none" strike="noStrike">
              <a:solidFill>
                <a:srgbClr val="C14B2E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100"/>
              <a:t>Icebreaker</a:t>
            </a:r>
            <a:endParaRPr b="1" i="0" sz="2500" u="none" cap="none" strike="noStrike"/>
          </a:p>
        </p:txBody>
      </p:sp>
      <p:sp>
        <p:nvSpPr>
          <p:cNvPr id="338" name="Google Shape;338;gcf3355c69d_2_140"/>
          <p:cNvSpPr txBox="1"/>
          <p:nvPr>
            <p:ph idx="1" type="body"/>
          </p:nvPr>
        </p:nvSpPr>
        <p:spPr>
          <a:xfrm>
            <a:off x="311700" y="1188175"/>
            <a:ext cx="8520600" cy="3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</a:rPr>
              <a:t>Getting to Know Each Other</a:t>
            </a:r>
            <a:endParaRPr b="1" sz="2100"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anchez"/>
              <a:buChar char="•"/>
            </a:pPr>
            <a:r>
              <a:rPr i="0" lang="en-US" sz="21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Name</a:t>
            </a:r>
            <a:endParaRPr sz="2100">
              <a:latin typeface="Sanchez"/>
              <a:ea typeface="Sanchez"/>
              <a:cs typeface="Sanchez"/>
              <a:sym typeface="Sanchez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anchez"/>
              <a:buChar char="•"/>
            </a:pPr>
            <a:r>
              <a:rPr i="0" lang="en-US" sz="21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Employer</a:t>
            </a:r>
            <a:endParaRPr sz="2100">
              <a:latin typeface="Sanchez"/>
              <a:ea typeface="Sanchez"/>
              <a:cs typeface="Sanchez"/>
              <a:sym typeface="Sanchez"/>
            </a:endParaRPr>
          </a:p>
          <a:p>
            <a:pPr indent="-304800" lvl="3" marL="573786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anchez"/>
              <a:buChar char="▪"/>
            </a:pPr>
            <a:r>
              <a:rPr i="0" lang="en-US" sz="21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Title</a:t>
            </a:r>
            <a:endParaRPr sz="1700">
              <a:latin typeface="Sanchez"/>
              <a:ea typeface="Sanchez"/>
              <a:cs typeface="Sanchez"/>
              <a:sym typeface="Sanchez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anchez"/>
              <a:buChar char="•"/>
            </a:pPr>
            <a:r>
              <a:rPr i="0" lang="en-US" sz="21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Birthplace</a:t>
            </a:r>
            <a:endParaRPr sz="2100">
              <a:latin typeface="Sanchez"/>
              <a:ea typeface="Sanchez"/>
              <a:cs typeface="Sanchez"/>
              <a:sym typeface="Sanchez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anchez"/>
              <a:buChar char="•"/>
            </a:pPr>
            <a:r>
              <a:rPr i="0" lang="en-US" sz="21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College Attended</a:t>
            </a:r>
            <a:endParaRPr sz="2100">
              <a:latin typeface="Sanchez"/>
              <a:ea typeface="Sanchez"/>
              <a:cs typeface="Sanchez"/>
              <a:sym typeface="Sanchez"/>
            </a:endParaRPr>
          </a:p>
          <a:p>
            <a:pPr indent="-304800" lvl="3" marL="573786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anchez"/>
              <a:buChar char="▪"/>
            </a:pPr>
            <a:r>
              <a:rPr i="0" lang="en-US" sz="2100" u="none" cap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Major</a:t>
            </a:r>
            <a:endParaRPr i="0" sz="2100" u="none" cap="none" strike="noStrike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Sanchez"/>
              <a:buChar char="•"/>
            </a:pPr>
            <a:r>
              <a:rPr lang="en-US" sz="2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Favorite Hobby</a:t>
            </a:r>
            <a:endParaRPr sz="210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339" name="Google Shape;339;gcf3355c69d_2_1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7450" y="2036206"/>
            <a:ext cx="3564467" cy="2673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6B050"/>
      </a:accent1>
      <a:accent2>
        <a:srgbClr val="C25131"/>
      </a:accent2>
      <a:accent3>
        <a:srgbClr val="F27D49"/>
      </a:accent3>
      <a:accent4>
        <a:srgbClr val="A6B7A4"/>
      </a:accent4>
      <a:accent5>
        <a:srgbClr val="57514B"/>
      </a:accent5>
      <a:accent6>
        <a:srgbClr val="F7F0DC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Ron Gonzales</dc:creator>
</cp:coreProperties>
</file>