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1" r:id="rId1"/>
  </p:sldMasterIdLst>
  <p:notesMasterIdLst>
    <p:notesMasterId r:id="rId34"/>
  </p:notesMasterIdLst>
  <p:handoutMasterIdLst>
    <p:handoutMasterId r:id="rId35"/>
  </p:handoutMasterIdLst>
  <p:sldIdLst>
    <p:sldId id="435" r:id="rId2"/>
    <p:sldId id="257" r:id="rId3"/>
    <p:sldId id="372" r:id="rId4"/>
    <p:sldId id="296" r:id="rId5"/>
    <p:sldId id="448" r:id="rId6"/>
    <p:sldId id="270" r:id="rId7"/>
    <p:sldId id="441" r:id="rId8"/>
    <p:sldId id="450" r:id="rId9"/>
    <p:sldId id="460" r:id="rId10"/>
    <p:sldId id="271" r:id="rId11"/>
    <p:sldId id="272" r:id="rId12"/>
    <p:sldId id="273" r:id="rId13"/>
    <p:sldId id="382" r:id="rId14"/>
    <p:sldId id="383" r:id="rId15"/>
    <p:sldId id="384" r:id="rId16"/>
    <p:sldId id="385" r:id="rId17"/>
    <p:sldId id="274" r:id="rId18"/>
    <p:sldId id="374" r:id="rId19"/>
    <p:sldId id="386" r:id="rId20"/>
    <p:sldId id="406" r:id="rId21"/>
    <p:sldId id="442" r:id="rId22"/>
    <p:sldId id="443" r:id="rId23"/>
    <p:sldId id="459" r:id="rId24"/>
    <p:sldId id="407" r:id="rId25"/>
    <p:sldId id="409" r:id="rId26"/>
    <p:sldId id="410" r:id="rId27"/>
    <p:sldId id="446" r:id="rId28"/>
    <p:sldId id="447" r:id="rId29"/>
    <p:sldId id="403" r:id="rId30"/>
    <p:sldId id="434" r:id="rId31"/>
    <p:sldId id="258" r:id="rId32"/>
    <p:sldId id="43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31"/>
    <p:restoredTop sz="94694"/>
  </p:normalViewPr>
  <p:slideViewPr>
    <p:cSldViewPr>
      <p:cViewPr varScale="1">
        <p:scale>
          <a:sx n="121" d="100"/>
          <a:sy n="121" d="100"/>
        </p:scale>
        <p:origin x="1424" y="176"/>
      </p:cViewPr>
      <p:guideLst>
        <p:guide orient="horz" pos="2160"/>
        <p:guide pos="2880"/>
      </p:guideLst>
    </p:cSldViewPr>
  </p:slideViewPr>
  <p:notesTextViewPr>
    <p:cViewPr>
      <p:scale>
        <a:sx n="100" d="100"/>
        <a:sy n="100" d="100"/>
      </p:scale>
      <p:origin x="0" y="0"/>
    </p:cViewPr>
  </p:notesTextViewPr>
  <p:sorterViewPr>
    <p:cViewPr>
      <p:scale>
        <a:sx n="142" d="100"/>
        <a:sy n="142" d="100"/>
      </p:scale>
      <p:origin x="0" y="1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A8A88-694E-433A-B0F6-137F1ED9C722}"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BE06E624-7CC6-4473-8567-ECC3E7911A0B}">
      <dgm:prSet/>
      <dgm:spPr/>
      <dgm:t>
        <a:bodyPr/>
        <a:lstStyle/>
        <a:p>
          <a:r>
            <a:rPr lang="en-US" b="0" i="0"/>
            <a:t>Trust</a:t>
          </a:r>
          <a:endParaRPr lang="en-US"/>
        </a:p>
      </dgm:t>
    </dgm:pt>
    <dgm:pt modelId="{C1C7EE31-A3BC-4041-A5A5-5CA622671848}" type="parTrans" cxnId="{307FD76D-3C15-4CB7-A426-EEBFEEA9F9DF}">
      <dgm:prSet/>
      <dgm:spPr/>
      <dgm:t>
        <a:bodyPr/>
        <a:lstStyle/>
        <a:p>
          <a:endParaRPr lang="en-US"/>
        </a:p>
      </dgm:t>
    </dgm:pt>
    <dgm:pt modelId="{8AACB04A-AAC8-42C2-A73D-0DA0FD5B736F}" type="sibTrans" cxnId="{307FD76D-3C15-4CB7-A426-EEBFEEA9F9DF}">
      <dgm:prSet/>
      <dgm:spPr/>
      <dgm:t>
        <a:bodyPr/>
        <a:lstStyle/>
        <a:p>
          <a:endParaRPr lang="en-US"/>
        </a:p>
      </dgm:t>
    </dgm:pt>
    <dgm:pt modelId="{DBED6AF5-0CFC-4E1B-8108-5CEA15827512}">
      <dgm:prSet/>
      <dgm:spPr/>
      <dgm:t>
        <a:bodyPr/>
        <a:lstStyle/>
        <a:p>
          <a:r>
            <a:rPr lang="en-US" b="0" i="0"/>
            <a:t>Can I trust what you will do with my gift?</a:t>
          </a:r>
          <a:endParaRPr lang="en-US"/>
        </a:p>
      </dgm:t>
    </dgm:pt>
    <dgm:pt modelId="{13AD95EE-E243-445F-B6F2-E6F24D45365A}" type="parTrans" cxnId="{138849A7-D0F7-46E4-A3FF-013C340C9AC6}">
      <dgm:prSet/>
      <dgm:spPr/>
      <dgm:t>
        <a:bodyPr/>
        <a:lstStyle/>
        <a:p>
          <a:endParaRPr lang="en-US"/>
        </a:p>
      </dgm:t>
    </dgm:pt>
    <dgm:pt modelId="{1CF022D8-8DFA-4240-97FF-C338343082FE}" type="sibTrans" cxnId="{138849A7-D0F7-46E4-A3FF-013C340C9AC6}">
      <dgm:prSet/>
      <dgm:spPr/>
      <dgm:t>
        <a:bodyPr/>
        <a:lstStyle/>
        <a:p>
          <a:endParaRPr lang="en-US"/>
        </a:p>
      </dgm:t>
    </dgm:pt>
    <dgm:pt modelId="{3320AB6C-651C-4E2F-83E3-FE6F7486B3AE}">
      <dgm:prSet/>
      <dgm:spPr/>
      <dgm:t>
        <a:bodyPr/>
        <a:lstStyle/>
        <a:p>
          <a:r>
            <a:rPr lang="en-US" b="0" i="0"/>
            <a:t>Relevance</a:t>
          </a:r>
          <a:endParaRPr lang="en-US"/>
        </a:p>
      </dgm:t>
    </dgm:pt>
    <dgm:pt modelId="{93718DB4-18B5-4A40-9E22-B8129A1699D2}" type="parTrans" cxnId="{E11289D1-7DE7-4188-A181-7B350DB3BCB1}">
      <dgm:prSet/>
      <dgm:spPr/>
      <dgm:t>
        <a:bodyPr/>
        <a:lstStyle/>
        <a:p>
          <a:endParaRPr lang="en-US"/>
        </a:p>
      </dgm:t>
    </dgm:pt>
    <dgm:pt modelId="{7CFF70F7-35D6-460F-95C2-E0C4BA1CF196}" type="sibTrans" cxnId="{E11289D1-7DE7-4188-A181-7B350DB3BCB1}">
      <dgm:prSet/>
      <dgm:spPr/>
      <dgm:t>
        <a:bodyPr/>
        <a:lstStyle/>
        <a:p>
          <a:endParaRPr lang="en-US"/>
        </a:p>
      </dgm:t>
    </dgm:pt>
    <dgm:pt modelId="{DAFD2BAD-D844-4F92-9E6E-ADC4882C90D1}">
      <dgm:prSet/>
      <dgm:spPr/>
      <dgm:t>
        <a:bodyPr/>
        <a:lstStyle/>
        <a:p>
          <a:r>
            <a:rPr lang="en-US" b="0" i="0"/>
            <a:t>How relevant is your cause to me and my community?</a:t>
          </a:r>
          <a:endParaRPr lang="en-US"/>
        </a:p>
      </dgm:t>
    </dgm:pt>
    <dgm:pt modelId="{9539EA8C-F130-4524-8B6D-5AC67B4765D5}" type="parTrans" cxnId="{88EFF5D2-2C17-4A4B-8DEA-650EEC0D5B99}">
      <dgm:prSet/>
      <dgm:spPr/>
      <dgm:t>
        <a:bodyPr/>
        <a:lstStyle/>
        <a:p>
          <a:endParaRPr lang="en-US"/>
        </a:p>
      </dgm:t>
    </dgm:pt>
    <dgm:pt modelId="{0AE60AF1-7804-45C2-BED4-C85391DC2542}" type="sibTrans" cxnId="{88EFF5D2-2C17-4A4B-8DEA-650EEC0D5B99}">
      <dgm:prSet/>
      <dgm:spPr/>
      <dgm:t>
        <a:bodyPr/>
        <a:lstStyle/>
        <a:p>
          <a:endParaRPr lang="en-US"/>
        </a:p>
      </dgm:t>
    </dgm:pt>
    <dgm:pt modelId="{1381FA6D-A5A5-4003-9DC9-01A4ED681726}">
      <dgm:prSet/>
      <dgm:spPr/>
      <dgm:t>
        <a:bodyPr/>
        <a:lstStyle/>
        <a:p>
          <a:r>
            <a:rPr lang="en-US" b="0" i="0"/>
            <a:t>Urgency</a:t>
          </a:r>
          <a:endParaRPr lang="en-US"/>
        </a:p>
      </dgm:t>
    </dgm:pt>
    <dgm:pt modelId="{9C8AD78F-7BF9-4723-AAA5-781AEA255ADA}" type="parTrans" cxnId="{4134D6FD-8660-49BF-9CFA-2D03876F7C4F}">
      <dgm:prSet/>
      <dgm:spPr/>
      <dgm:t>
        <a:bodyPr/>
        <a:lstStyle/>
        <a:p>
          <a:endParaRPr lang="en-US"/>
        </a:p>
      </dgm:t>
    </dgm:pt>
    <dgm:pt modelId="{BFBD0B14-C88D-4BB7-BF61-4CE819396A46}" type="sibTrans" cxnId="{4134D6FD-8660-49BF-9CFA-2D03876F7C4F}">
      <dgm:prSet/>
      <dgm:spPr/>
      <dgm:t>
        <a:bodyPr/>
        <a:lstStyle/>
        <a:p>
          <a:endParaRPr lang="en-US"/>
        </a:p>
      </dgm:t>
    </dgm:pt>
    <dgm:pt modelId="{6F6764D0-E4C8-4E80-9BFA-2FECA5C86532}">
      <dgm:prSet/>
      <dgm:spPr/>
      <dgm:t>
        <a:bodyPr/>
        <a:lstStyle/>
        <a:p>
          <a:r>
            <a:rPr lang="en-US" b="0" i="0"/>
            <a:t>How urgent is the need you are meeting?</a:t>
          </a:r>
          <a:endParaRPr lang="en-US"/>
        </a:p>
      </dgm:t>
    </dgm:pt>
    <dgm:pt modelId="{6DE784FD-0D30-45D6-AD35-8530BAFBC49B}" type="parTrans" cxnId="{8DA1927F-5367-4E35-A11A-2406C691E8AD}">
      <dgm:prSet/>
      <dgm:spPr/>
      <dgm:t>
        <a:bodyPr/>
        <a:lstStyle/>
        <a:p>
          <a:endParaRPr lang="en-US"/>
        </a:p>
      </dgm:t>
    </dgm:pt>
    <dgm:pt modelId="{E764A3E9-561F-41E3-A1C4-C51379D28D03}" type="sibTrans" cxnId="{8DA1927F-5367-4E35-A11A-2406C691E8AD}">
      <dgm:prSet/>
      <dgm:spPr/>
      <dgm:t>
        <a:bodyPr/>
        <a:lstStyle/>
        <a:p>
          <a:endParaRPr lang="en-US"/>
        </a:p>
      </dgm:t>
    </dgm:pt>
    <dgm:pt modelId="{80800056-4628-4BB3-8A26-FDE37E2C9510}">
      <dgm:prSet/>
      <dgm:spPr/>
      <dgm:t>
        <a:bodyPr/>
        <a:lstStyle/>
        <a:p>
          <a:r>
            <a:rPr lang="en-US" b="0" i="0"/>
            <a:t>Experience</a:t>
          </a:r>
          <a:endParaRPr lang="en-US"/>
        </a:p>
      </dgm:t>
    </dgm:pt>
    <dgm:pt modelId="{20338FC4-EB24-4EBB-A8FC-0C3F3C076772}" type="parTrans" cxnId="{10446243-08B3-4E5A-8E2A-FACE21CACA2B}">
      <dgm:prSet/>
      <dgm:spPr/>
      <dgm:t>
        <a:bodyPr/>
        <a:lstStyle/>
        <a:p>
          <a:endParaRPr lang="en-US"/>
        </a:p>
      </dgm:t>
    </dgm:pt>
    <dgm:pt modelId="{B68257D6-F240-425B-8936-B759C6C448B1}" type="sibTrans" cxnId="{10446243-08B3-4E5A-8E2A-FACE21CACA2B}">
      <dgm:prSet/>
      <dgm:spPr/>
      <dgm:t>
        <a:bodyPr/>
        <a:lstStyle/>
        <a:p>
          <a:endParaRPr lang="en-US"/>
        </a:p>
      </dgm:t>
    </dgm:pt>
    <dgm:pt modelId="{5F642DB3-D8C7-4A27-84C8-103FBF78080D}">
      <dgm:prSet/>
      <dgm:spPr/>
      <dgm:t>
        <a:bodyPr/>
        <a:lstStyle/>
        <a:p>
          <a:r>
            <a:rPr lang="en-US" b="0" i="0"/>
            <a:t>What will my donor experience be?</a:t>
          </a:r>
          <a:endParaRPr lang="en-US"/>
        </a:p>
      </dgm:t>
    </dgm:pt>
    <dgm:pt modelId="{DF121DFD-C192-42F3-8565-E2219F06A2CA}" type="parTrans" cxnId="{B842DB01-90DD-4640-9D7C-393C986048E4}">
      <dgm:prSet/>
      <dgm:spPr/>
      <dgm:t>
        <a:bodyPr/>
        <a:lstStyle/>
        <a:p>
          <a:endParaRPr lang="en-US"/>
        </a:p>
      </dgm:t>
    </dgm:pt>
    <dgm:pt modelId="{8C461492-2637-454E-9C95-90261AB61CF9}" type="sibTrans" cxnId="{B842DB01-90DD-4640-9D7C-393C986048E4}">
      <dgm:prSet/>
      <dgm:spPr/>
      <dgm:t>
        <a:bodyPr/>
        <a:lstStyle/>
        <a:p>
          <a:endParaRPr lang="en-US"/>
        </a:p>
      </dgm:t>
    </dgm:pt>
    <dgm:pt modelId="{8329A58B-EA8F-264E-A283-FB11B2ADDBAE}" type="pres">
      <dgm:prSet presAssocID="{25AA8A88-694E-433A-B0F6-137F1ED9C722}" presName="Name0" presStyleCnt="0">
        <dgm:presLayoutVars>
          <dgm:dir/>
          <dgm:animLvl val="lvl"/>
          <dgm:resizeHandles val="exact"/>
        </dgm:presLayoutVars>
      </dgm:prSet>
      <dgm:spPr/>
    </dgm:pt>
    <dgm:pt modelId="{072184F0-ECD0-264B-A97B-8B161C742E30}" type="pres">
      <dgm:prSet presAssocID="{BE06E624-7CC6-4473-8567-ECC3E7911A0B}" presName="linNode" presStyleCnt="0"/>
      <dgm:spPr/>
    </dgm:pt>
    <dgm:pt modelId="{2C62B846-D719-0C47-A46C-C1198949534E}" type="pres">
      <dgm:prSet presAssocID="{BE06E624-7CC6-4473-8567-ECC3E7911A0B}" presName="parentText" presStyleLbl="node1" presStyleIdx="0" presStyleCnt="4">
        <dgm:presLayoutVars>
          <dgm:chMax val="1"/>
          <dgm:bulletEnabled val="1"/>
        </dgm:presLayoutVars>
      </dgm:prSet>
      <dgm:spPr/>
    </dgm:pt>
    <dgm:pt modelId="{56252746-C8CA-6647-BA17-6F4F66756C59}" type="pres">
      <dgm:prSet presAssocID="{BE06E624-7CC6-4473-8567-ECC3E7911A0B}" presName="descendantText" presStyleLbl="alignAccFollowNode1" presStyleIdx="0" presStyleCnt="4">
        <dgm:presLayoutVars>
          <dgm:bulletEnabled val="1"/>
        </dgm:presLayoutVars>
      </dgm:prSet>
      <dgm:spPr/>
    </dgm:pt>
    <dgm:pt modelId="{173FEFAA-8627-E44A-9945-8E3B0878616D}" type="pres">
      <dgm:prSet presAssocID="{8AACB04A-AAC8-42C2-A73D-0DA0FD5B736F}" presName="sp" presStyleCnt="0"/>
      <dgm:spPr/>
    </dgm:pt>
    <dgm:pt modelId="{B14CFB16-B189-5C47-891D-D575F4804695}" type="pres">
      <dgm:prSet presAssocID="{3320AB6C-651C-4E2F-83E3-FE6F7486B3AE}" presName="linNode" presStyleCnt="0"/>
      <dgm:spPr/>
    </dgm:pt>
    <dgm:pt modelId="{6F8FF5C6-1C05-6C43-A843-7C3A2E5F5D64}" type="pres">
      <dgm:prSet presAssocID="{3320AB6C-651C-4E2F-83E3-FE6F7486B3AE}" presName="parentText" presStyleLbl="node1" presStyleIdx="1" presStyleCnt="4">
        <dgm:presLayoutVars>
          <dgm:chMax val="1"/>
          <dgm:bulletEnabled val="1"/>
        </dgm:presLayoutVars>
      </dgm:prSet>
      <dgm:spPr/>
    </dgm:pt>
    <dgm:pt modelId="{3ACFFEF8-19C1-A84E-AEBD-C00B441D2B06}" type="pres">
      <dgm:prSet presAssocID="{3320AB6C-651C-4E2F-83E3-FE6F7486B3AE}" presName="descendantText" presStyleLbl="alignAccFollowNode1" presStyleIdx="1" presStyleCnt="4">
        <dgm:presLayoutVars>
          <dgm:bulletEnabled val="1"/>
        </dgm:presLayoutVars>
      </dgm:prSet>
      <dgm:spPr/>
    </dgm:pt>
    <dgm:pt modelId="{17376B59-A1A4-764B-9257-6E808A0B0E43}" type="pres">
      <dgm:prSet presAssocID="{7CFF70F7-35D6-460F-95C2-E0C4BA1CF196}" presName="sp" presStyleCnt="0"/>
      <dgm:spPr/>
    </dgm:pt>
    <dgm:pt modelId="{973F75D6-E326-BC47-9359-1DB587AFBB5D}" type="pres">
      <dgm:prSet presAssocID="{1381FA6D-A5A5-4003-9DC9-01A4ED681726}" presName="linNode" presStyleCnt="0"/>
      <dgm:spPr/>
    </dgm:pt>
    <dgm:pt modelId="{868A8CA3-1F3D-DA43-AFC2-6D8B2C01FDEE}" type="pres">
      <dgm:prSet presAssocID="{1381FA6D-A5A5-4003-9DC9-01A4ED681726}" presName="parentText" presStyleLbl="node1" presStyleIdx="2" presStyleCnt="4">
        <dgm:presLayoutVars>
          <dgm:chMax val="1"/>
          <dgm:bulletEnabled val="1"/>
        </dgm:presLayoutVars>
      </dgm:prSet>
      <dgm:spPr/>
    </dgm:pt>
    <dgm:pt modelId="{04538E44-F536-C640-BA5D-6A07DC401883}" type="pres">
      <dgm:prSet presAssocID="{1381FA6D-A5A5-4003-9DC9-01A4ED681726}" presName="descendantText" presStyleLbl="alignAccFollowNode1" presStyleIdx="2" presStyleCnt="4">
        <dgm:presLayoutVars>
          <dgm:bulletEnabled val="1"/>
        </dgm:presLayoutVars>
      </dgm:prSet>
      <dgm:spPr/>
    </dgm:pt>
    <dgm:pt modelId="{15357319-D68D-C94B-A275-3AF17B3F3EA8}" type="pres">
      <dgm:prSet presAssocID="{BFBD0B14-C88D-4BB7-BF61-4CE819396A46}" presName="sp" presStyleCnt="0"/>
      <dgm:spPr/>
    </dgm:pt>
    <dgm:pt modelId="{86603BDF-8044-F640-BEB9-1580031FB9EE}" type="pres">
      <dgm:prSet presAssocID="{80800056-4628-4BB3-8A26-FDE37E2C9510}" presName="linNode" presStyleCnt="0"/>
      <dgm:spPr/>
    </dgm:pt>
    <dgm:pt modelId="{D491877D-ACA4-7F44-A1DD-DE0426C46970}" type="pres">
      <dgm:prSet presAssocID="{80800056-4628-4BB3-8A26-FDE37E2C9510}" presName="parentText" presStyleLbl="node1" presStyleIdx="3" presStyleCnt="4">
        <dgm:presLayoutVars>
          <dgm:chMax val="1"/>
          <dgm:bulletEnabled val="1"/>
        </dgm:presLayoutVars>
      </dgm:prSet>
      <dgm:spPr/>
    </dgm:pt>
    <dgm:pt modelId="{BCBF2D6C-2128-A54C-835A-450BCD1E1067}" type="pres">
      <dgm:prSet presAssocID="{80800056-4628-4BB3-8A26-FDE37E2C9510}" presName="descendantText" presStyleLbl="alignAccFollowNode1" presStyleIdx="3" presStyleCnt="4">
        <dgm:presLayoutVars>
          <dgm:bulletEnabled val="1"/>
        </dgm:presLayoutVars>
      </dgm:prSet>
      <dgm:spPr/>
    </dgm:pt>
  </dgm:ptLst>
  <dgm:cxnLst>
    <dgm:cxn modelId="{B842DB01-90DD-4640-9D7C-393C986048E4}" srcId="{80800056-4628-4BB3-8A26-FDE37E2C9510}" destId="{5F642DB3-D8C7-4A27-84C8-103FBF78080D}" srcOrd="0" destOrd="0" parTransId="{DF121DFD-C192-42F3-8565-E2219F06A2CA}" sibTransId="{8C461492-2637-454E-9C95-90261AB61CF9}"/>
    <dgm:cxn modelId="{2BCD111C-5CE8-F146-9247-4983FFB4619C}" type="presOf" srcId="{DBED6AF5-0CFC-4E1B-8108-5CEA15827512}" destId="{56252746-C8CA-6647-BA17-6F4F66756C59}" srcOrd="0" destOrd="0" presId="urn:microsoft.com/office/officeart/2005/8/layout/vList5"/>
    <dgm:cxn modelId="{1865362C-F73B-394C-857A-A65316615134}" type="presOf" srcId="{6F6764D0-E4C8-4E80-9BFA-2FECA5C86532}" destId="{04538E44-F536-C640-BA5D-6A07DC401883}" srcOrd="0" destOrd="0" presId="urn:microsoft.com/office/officeart/2005/8/layout/vList5"/>
    <dgm:cxn modelId="{F7847438-F0C5-DB47-B2CA-8E20B549098F}" type="presOf" srcId="{DAFD2BAD-D844-4F92-9E6E-ADC4882C90D1}" destId="{3ACFFEF8-19C1-A84E-AEBD-C00B441D2B06}" srcOrd="0" destOrd="0" presId="urn:microsoft.com/office/officeart/2005/8/layout/vList5"/>
    <dgm:cxn modelId="{10446243-08B3-4E5A-8E2A-FACE21CACA2B}" srcId="{25AA8A88-694E-433A-B0F6-137F1ED9C722}" destId="{80800056-4628-4BB3-8A26-FDE37E2C9510}" srcOrd="3" destOrd="0" parTransId="{20338FC4-EB24-4EBB-A8FC-0C3F3C076772}" sibTransId="{B68257D6-F240-425B-8936-B759C6C448B1}"/>
    <dgm:cxn modelId="{B93E5C58-85AB-5C49-AECE-70D7727D8CBA}" type="presOf" srcId="{5F642DB3-D8C7-4A27-84C8-103FBF78080D}" destId="{BCBF2D6C-2128-A54C-835A-450BCD1E1067}" srcOrd="0" destOrd="0" presId="urn:microsoft.com/office/officeart/2005/8/layout/vList5"/>
    <dgm:cxn modelId="{307FD76D-3C15-4CB7-A426-EEBFEEA9F9DF}" srcId="{25AA8A88-694E-433A-B0F6-137F1ED9C722}" destId="{BE06E624-7CC6-4473-8567-ECC3E7911A0B}" srcOrd="0" destOrd="0" parTransId="{C1C7EE31-A3BC-4041-A5A5-5CA622671848}" sibTransId="{8AACB04A-AAC8-42C2-A73D-0DA0FD5B736F}"/>
    <dgm:cxn modelId="{8DA1927F-5367-4E35-A11A-2406C691E8AD}" srcId="{1381FA6D-A5A5-4003-9DC9-01A4ED681726}" destId="{6F6764D0-E4C8-4E80-9BFA-2FECA5C86532}" srcOrd="0" destOrd="0" parTransId="{6DE784FD-0D30-45D6-AD35-8530BAFBC49B}" sibTransId="{E764A3E9-561F-41E3-A1C4-C51379D28D03}"/>
    <dgm:cxn modelId="{4148E189-6896-A24D-B982-F823BA8F965A}" type="presOf" srcId="{1381FA6D-A5A5-4003-9DC9-01A4ED681726}" destId="{868A8CA3-1F3D-DA43-AFC2-6D8B2C01FDEE}" srcOrd="0" destOrd="0" presId="urn:microsoft.com/office/officeart/2005/8/layout/vList5"/>
    <dgm:cxn modelId="{86A0339C-7AE5-5D44-B57E-F5827E472FB9}" type="presOf" srcId="{3320AB6C-651C-4E2F-83E3-FE6F7486B3AE}" destId="{6F8FF5C6-1C05-6C43-A843-7C3A2E5F5D64}" srcOrd="0" destOrd="0" presId="urn:microsoft.com/office/officeart/2005/8/layout/vList5"/>
    <dgm:cxn modelId="{138849A7-D0F7-46E4-A3FF-013C340C9AC6}" srcId="{BE06E624-7CC6-4473-8567-ECC3E7911A0B}" destId="{DBED6AF5-0CFC-4E1B-8108-5CEA15827512}" srcOrd="0" destOrd="0" parTransId="{13AD95EE-E243-445F-B6F2-E6F24D45365A}" sibTransId="{1CF022D8-8DFA-4240-97FF-C338343082FE}"/>
    <dgm:cxn modelId="{3D53AAAA-1C84-6249-AC28-6977D25CC4E7}" type="presOf" srcId="{BE06E624-7CC6-4473-8567-ECC3E7911A0B}" destId="{2C62B846-D719-0C47-A46C-C1198949534E}" srcOrd="0" destOrd="0" presId="urn:microsoft.com/office/officeart/2005/8/layout/vList5"/>
    <dgm:cxn modelId="{C03E5CB1-7B33-9E40-A42F-73DF4E089307}" type="presOf" srcId="{80800056-4628-4BB3-8A26-FDE37E2C9510}" destId="{D491877D-ACA4-7F44-A1DD-DE0426C46970}" srcOrd="0" destOrd="0" presId="urn:microsoft.com/office/officeart/2005/8/layout/vList5"/>
    <dgm:cxn modelId="{FDC40FB3-1A8B-094B-AA2D-A7CCE13CF59B}" type="presOf" srcId="{25AA8A88-694E-433A-B0F6-137F1ED9C722}" destId="{8329A58B-EA8F-264E-A283-FB11B2ADDBAE}" srcOrd="0" destOrd="0" presId="urn:microsoft.com/office/officeart/2005/8/layout/vList5"/>
    <dgm:cxn modelId="{E11289D1-7DE7-4188-A181-7B350DB3BCB1}" srcId="{25AA8A88-694E-433A-B0F6-137F1ED9C722}" destId="{3320AB6C-651C-4E2F-83E3-FE6F7486B3AE}" srcOrd="1" destOrd="0" parTransId="{93718DB4-18B5-4A40-9E22-B8129A1699D2}" sibTransId="{7CFF70F7-35D6-460F-95C2-E0C4BA1CF196}"/>
    <dgm:cxn modelId="{88EFF5D2-2C17-4A4B-8DEA-650EEC0D5B99}" srcId="{3320AB6C-651C-4E2F-83E3-FE6F7486B3AE}" destId="{DAFD2BAD-D844-4F92-9E6E-ADC4882C90D1}" srcOrd="0" destOrd="0" parTransId="{9539EA8C-F130-4524-8B6D-5AC67B4765D5}" sibTransId="{0AE60AF1-7804-45C2-BED4-C85391DC2542}"/>
    <dgm:cxn modelId="{4134D6FD-8660-49BF-9CFA-2D03876F7C4F}" srcId="{25AA8A88-694E-433A-B0F6-137F1ED9C722}" destId="{1381FA6D-A5A5-4003-9DC9-01A4ED681726}" srcOrd="2" destOrd="0" parTransId="{9C8AD78F-7BF9-4723-AAA5-781AEA255ADA}" sibTransId="{BFBD0B14-C88D-4BB7-BF61-4CE819396A46}"/>
    <dgm:cxn modelId="{8DAE5196-4FE6-8F49-BA93-3ADC11C39742}" type="presParOf" srcId="{8329A58B-EA8F-264E-A283-FB11B2ADDBAE}" destId="{072184F0-ECD0-264B-A97B-8B161C742E30}" srcOrd="0" destOrd="0" presId="urn:microsoft.com/office/officeart/2005/8/layout/vList5"/>
    <dgm:cxn modelId="{474C7774-0F15-CF47-A026-8DB9D0801E23}" type="presParOf" srcId="{072184F0-ECD0-264B-A97B-8B161C742E30}" destId="{2C62B846-D719-0C47-A46C-C1198949534E}" srcOrd="0" destOrd="0" presId="urn:microsoft.com/office/officeart/2005/8/layout/vList5"/>
    <dgm:cxn modelId="{399CA354-6577-5F41-AC53-1C50AF4ED12B}" type="presParOf" srcId="{072184F0-ECD0-264B-A97B-8B161C742E30}" destId="{56252746-C8CA-6647-BA17-6F4F66756C59}" srcOrd="1" destOrd="0" presId="urn:microsoft.com/office/officeart/2005/8/layout/vList5"/>
    <dgm:cxn modelId="{7D556A51-F8B7-314A-8D84-E051E9647CAE}" type="presParOf" srcId="{8329A58B-EA8F-264E-A283-FB11B2ADDBAE}" destId="{173FEFAA-8627-E44A-9945-8E3B0878616D}" srcOrd="1" destOrd="0" presId="urn:microsoft.com/office/officeart/2005/8/layout/vList5"/>
    <dgm:cxn modelId="{A6A4FF94-7B29-2646-BEED-04D1A1EF013F}" type="presParOf" srcId="{8329A58B-EA8F-264E-A283-FB11B2ADDBAE}" destId="{B14CFB16-B189-5C47-891D-D575F4804695}" srcOrd="2" destOrd="0" presId="urn:microsoft.com/office/officeart/2005/8/layout/vList5"/>
    <dgm:cxn modelId="{E1CC0B4B-EF90-7E4C-BA99-BF3BF6FC9B34}" type="presParOf" srcId="{B14CFB16-B189-5C47-891D-D575F4804695}" destId="{6F8FF5C6-1C05-6C43-A843-7C3A2E5F5D64}" srcOrd="0" destOrd="0" presId="urn:microsoft.com/office/officeart/2005/8/layout/vList5"/>
    <dgm:cxn modelId="{C47A4208-8FD8-7845-8AF4-4DB2BD7649C2}" type="presParOf" srcId="{B14CFB16-B189-5C47-891D-D575F4804695}" destId="{3ACFFEF8-19C1-A84E-AEBD-C00B441D2B06}" srcOrd="1" destOrd="0" presId="urn:microsoft.com/office/officeart/2005/8/layout/vList5"/>
    <dgm:cxn modelId="{C2EDD306-0751-FB41-8AF9-16A6EC2F3DD0}" type="presParOf" srcId="{8329A58B-EA8F-264E-A283-FB11B2ADDBAE}" destId="{17376B59-A1A4-764B-9257-6E808A0B0E43}" srcOrd="3" destOrd="0" presId="urn:microsoft.com/office/officeart/2005/8/layout/vList5"/>
    <dgm:cxn modelId="{A59A13A5-C490-4B4A-82EC-01548495655A}" type="presParOf" srcId="{8329A58B-EA8F-264E-A283-FB11B2ADDBAE}" destId="{973F75D6-E326-BC47-9359-1DB587AFBB5D}" srcOrd="4" destOrd="0" presId="urn:microsoft.com/office/officeart/2005/8/layout/vList5"/>
    <dgm:cxn modelId="{20A613AA-F2C5-7944-AE1D-45D6B5430EDB}" type="presParOf" srcId="{973F75D6-E326-BC47-9359-1DB587AFBB5D}" destId="{868A8CA3-1F3D-DA43-AFC2-6D8B2C01FDEE}" srcOrd="0" destOrd="0" presId="urn:microsoft.com/office/officeart/2005/8/layout/vList5"/>
    <dgm:cxn modelId="{9AE5AB12-FBC0-F749-AABF-D08D7F99BA16}" type="presParOf" srcId="{973F75D6-E326-BC47-9359-1DB587AFBB5D}" destId="{04538E44-F536-C640-BA5D-6A07DC401883}" srcOrd="1" destOrd="0" presId="urn:microsoft.com/office/officeart/2005/8/layout/vList5"/>
    <dgm:cxn modelId="{728CE38B-E52D-9248-BB5E-98F4BACB3A90}" type="presParOf" srcId="{8329A58B-EA8F-264E-A283-FB11B2ADDBAE}" destId="{15357319-D68D-C94B-A275-3AF17B3F3EA8}" srcOrd="5" destOrd="0" presId="urn:microsoft.com/office/officeart/2005/8/layout/vList5"/>
    <dgm:cxn modelId="{3026AC93-7DF2-AF4A-808E-9402B34821BB}" type="presParOf" srcId="{8329A58B-EA8F-264E-A283-FB11B2ADDBAE}" destId="{86603BDF-8044-F640-BEB9-1580031FB9EE}" srcOrd="6" destOrd="0" presId="urn:microsoft.com/office/officeart/2005/8/layout/vList5"/>
    <dgm:cxn modelId="{B5B1E582-9C81-B24E-BBA6-42A5527C7613}" type="presParOf" srcId="{86603BDF-8044-F640-BEB9-1580031FB9EE}" destId="{D491877D-ACA4-7F44-A1DD-DE0426C46970}" srcOrd="0" destOrd="0" presId="urn:microsoft.com/office/officeart/2005/8/layout/vList5"/>
    <dgm:cxn modelId="{86F73F83-BA99-9048-B7A8-C6DAC6BAE437}" type="presParOf" srcId="{86603BDF-8044-F640-BEB9-1580031FB9EE}" destId="{BCBF2D6C-2128-A54C-835A-450BCD1E106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6C1CD1-3FA7-49F3-B384-D07B1890DF21}"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87C34F2C-3DA3-4125-8E79-8B9683C24453}">
      <dgm:prSet phldrT="[Text]"/>
      <dgm:spPr/>
      <dgm:t>
        <a:bodyPr/>
        <a:lstStyle/>
        <a:p>
          <a:r>
            <a:rPr lang="en-US"/>
            <a:t>Gift</a:t>
          </a:r>
        </a:p>
      </dgm:t>
    </dgm:pt>
    <dgm:pt modelId="{1E7A65FE-9BA3-4CAA-9EC4-A883EEDFCF35}" type="parTrans" cxnId="{8BDDE339-026A-4180-AABB-7956652D3B07}">
      <dgm:prSet/>
      <dgm:spPr/>
      <dgm:t>
        <a:bodyPr/>
        <a:lstStyle/>
        <a:p>
          <a:endParaRPr lang="en-US"/>
        </a:p>
      </dgm:t>
    </dgm:pt>
    <dgm:pt modelId="{26B2B1B5-501F-43CB-ACB5-E0777AF8B27D}" type="sibTrans" cxnId="{8BDDE339-026A-4180-AABB-7956652D3B07}">
      <dgm:prSet/>
      <dgm:spPr/>
      <dgm:t>
        <a:bodyPr/>
        <a:lstStyle/>
        <a:p>
          <a:endParaRPr lang="en-US"/>
        </a:p>
      </dgm:t>
    </dgm:pt>
    <dgm:pt modelId="{E9240AF5-A341-4048-9834-415C4D1A79DB}">
      <dgm:prSet phldrT="[Text]"/>
      <dgm:spPr/>
      <dgm:t>
        <a:bodyPr/>
        <a:lstStyle/>
        <a:p>
          <a:pPr marL="0" marR="0" indent="0" defTabSz="914400" eaLnBrk="1" fontAlgn="auto" latinLnBrk="0" hangingPunct="1">
            <a:spcBef>
              <a:spcPts val="0"/>
            </a:spcBef>
            <a:spcAft>
              <a:spcPts val="0"/>
            </a:spcAft>
            <a:buClrTx/>
            <a:buSzTx/>
            <a:buFontTx/>
            <a:buNone/>
            <a:tabLst/>
            <a:defRPr/>
          </a:pPr>
          <a:r>
            <a:rPr lang="en-US"/>
            <a:t>Stewardship </a:t>
          </a:r>
        </a:p>
        <a:p>
          <a:pPr marL="0" marR="0" indent="0" defTabSz="914400" eaLnBrk="1" fontAlgn="auto" latinLnBrk="0" hangingPunct="1">
            <a:spcBef>
              <a:spcPts val="0"/>
            </a:spcBef>
            <a:spcAft>
              <a:spcPts val="0"/>
            </a:spcAft>
            <a:buClrTx/>
            <a:buSzTx/>
            <a:buFontTx/>
            <a:buNone/>
            <a:tabLst/>
            <a:defRPr/>
          </a:pPr>
          <a:r>
            <a:rPr lang="en-US"/>
            <a:t>Strategy</a:t>
          </a:r>
        </a:p>
        <a:p>
          <a:pPr defTabSz="1200150">
            <a:spcBef>
              <a:spcPct val="0"/>
            </a:spcBef>
            <a:spcAft>
              <a:spcPct val="35000"/>
            </a:spcAft>
          </a:pPr>
          <a:endParaRPr lang="en-US"/>
        </a:p>
      </dgm:t>
    </dgm:pt>
    <dgm:pt modelId="{D62AA85B-139B-4B03-B825-C222DEBD4E12}" type="parTrans" cxnId="{7B7DDD3E-5647-4A74-95C6-16319ACD1B1C}">
      <dgm:prSet/>
      <dgm:spPr/>
      <dgm:t>
        <a:bodyPr/>
        <a:lstStyle/>
        <a:p>
          <a:endParaRPr lang="en-US"/>
        </a:p>
      </dgm:t>
    </dgm:pt>
    <dgm:pt modelId="{2E0B2B39-3055-47D1-BA59-E75016B03501}" type="sibTrans" cxnId="{7B7DDD3E-5647-4A74-95C6-16319ACD1B1C}">
      <dgm:prSet/>
      <dgm:spPr/>
      <dgm:t>
        <a:bodyPr/>
        <a:lstStyle/>
        <a:p>
          <a:endParaRPr lang="en-US"/>
        </a:p>
      </dgm:t>
    </dgm:pt>
    <dgm:pt modelId="{1793E197-0B80-4792-9DDF-6210622AFB63}">
      <dgm:prSet phldrT="[Text]"/>
      <dgm:spPr/>
      <dgm:t>
        <a:bodyPr/>
        <a:lstStyle/>
        <a:p>
          <a:r>
            <a:rPr lang="en-US"/>
            <a:t>Recognition</a:t>
          </a:r>
        </a:p>
      </dgm:t>
    </dgm:pt>
    <dgm:pt modelId="{ED50F64D-C7B1-43B7-9717-808922F96611}" type="parTrans" cxnId="{7589D3DC-3FA8-4D2A-892D-F54F9E3BD836}">
      <dgm:prSet/>
      <dgm:spPr/>
      <dgm:t>
        <a:bodyPr/>
        <a:lstStyle/>
        <a:p>
          <a:endParaRPr lang="en-US"/>
        </a:p>
      </dgm:t>
    </dgm:pt>
    <dgm:pt modelId="{0470793C-8722-4768-8F1A-8F654A9920D6}" type="sibTrans" cxnId="{7589D3DC-3FA8-4D2A-892D-F54F9E3BD836}">
      <dgm:prSet/>
      <dgm:spPr/>
      <dgm:t>
        <a:bodyPr/>
        <a:lstStyle/>
        <a:p>
          <a:endParaRPr lang="en-US"/>
        </a:p>
      </dgm:t>
    </dgm:pt>
    <dgm:pt modelId="{14E1BDCD-4B22-42C5-9B92-B796E02EB550}">
      <dgm:prSet phldrT="[Text]"/>
      <dgm:spPr/>
      <dgm:t>
        <a:bodyPr/>
        <a:lstStyle/>
        <a:p>
          <a:r>
            <a:rPr lang="en-US" dirty="0"/>
            <a:t>On-going impact feedback</a:t>
          </a:r>
        </a:p>
      </dgm:t>
    </dgm:pt>
    <dgm:pt modelId="{8665A496-F04A-40B6-B11A-BE4109E84EB8}" type="parTrans" cxnId="{5F64ECC4-014B-41D7-8C03-D0378F3EAA64}">
      <dgm:prSet/>
      <dgm:spPr/>
      <dgm:t>
        <a:bodyPr/>
        <a:lstStyle/>
        <a:p>
          <a:endParaRPr lang="en-US"/>
        </a:p>
      </dgm:t>
    </dgm:pt>
    <dgm:pt modelId="{7021CD9E-CDCF-434C-B6F2-C8B9DD277283}" type="sibTrans" cxnId="{5F64ECC4-014B-41D7-8C03-D0378F3EAA64}">
      <dgm:prSet/>
      <dgm:spPr/>
      <dgm:t>
        <a:bodyPr/>
        <a:lstStyle/>
        <a:p>
          <a:endParaRPr lang="en-US"/>
        </a:p>
      </dgm:t>
    </dgm:pt>
    <dgm:pt modelId="{97D6298B-EEEA-4D8D-864D-D9E952E12052}">
      <dgm:prSet phldrT="[Text]"/>
      <dgm:spPr/>
      <dgm:t>
        <a:bodyPr/>
        <a:lstStyle/>
        <a:p>
          <a:pPr marL="0" marR="0" indent="0" defTabSz="914400" eaLnBrk="1" fontAlgn="auto" latinLnBrk="0" hangingPunct="1">
            <a:spcBef>
              <a:spcPts val="0"/>
            </a:spcBef>
            <a:spcAft>
              <a:spcPts val="0"/>
            </a:spcAft>
            <a:buClrTx/>
            <a:buSzTx/>
            <a:buFontTx/>
            <a:buNone/>
            <a:tabLst/>
            <a:defRPr/>
          </a:pPr>
          <a:r>
            <a:rPr lang="en-US"/>
            <a:t>Deepening Engagement</a:t>
          </a:r>
        </a:p>
      </dgm:t>
    </dgm:pt>
    <dgm:pt modelId="{32A71E8B-CBD2-4507-9CA5-CE9BBA000F1C}" type="parTrans" cxnId="{ABA0B60A-C42A-4BE8-A5B8-26E561F55990}">
      <dgm:prSet/>
      <dgm:spPr/>
      <dgm:t>
        <a:bodyPr/>
        <a:lstStyle/>
        <a:p>
          <a:endParaRPr lang="en-US"/>
        </a:p>
      </dgm:t>
    </dgm:pt>
    <dgm:pt modelId="{0120EEE5-7032-451A-B6F9-D6F2BD5C8F40}" type="sibTrans" cxnId="{ABA0B60A-C42A-4BE8-A5B8-26E561F55990}">
      <dgm:prSet/>
      <dgm:spPr/>
      <dgm:t>
        <a:bodyPr/>
        <a:lstStyle/>
        <a:p>
          <a:endParaRPr lang="en-US"/>
        </a:p>
      </dgm:t>
    </dgm:pt>
    <dgm:pt modelId="{29E71D40-9E46-5140-821E-50B2C7F06ADF}" type="pres">
      <dgm:prSet presAssocID="{D96C1CD1-3FA7-49F3-B384-D07B1890DF21}" presName="Name0" presStyleCnt="0">
        <dgm:presLayoutVars>
          <dgm:dir/>
          <dgm:resizeHandles val="exact"/>
        </dgm:presLayoutVars>
      </dgm:prSet>
      <dgm:spPr/>
    </dgm:pt>
    <dgm:pt modelId="{1908D9D7-D781-7141-AC1A-4E6D37E1168B}" type="pres">
      <dgm:prSet presAssocID="{D96C1CD1-3FA7-49F3-B384-D07B1890DF21}" presName="cycle" presStyleCnt="0"/>
      <dgm:spPr/>
    </dgm:pt>
    <dgm:pt modelId="{0C175A0B-0912-9C49-8076-8AD720FD164F}" type="pres">
      <dgm:prSet presAssocID="{87C34F2C-3DA3-4125-8E79-8B9683C24453}" presName="nodeFirstNode" presStyleLbl="node1" presStyleIdx="0" presStyleCnt="5">
        <dgm:presLayoutVars>
          <dgm:bulletEnabled val="1"/>
        </dgm:presLayoutVars>
      </dgm:prSet>
      <dgm:spPr/>
    </dgm:pt>
    <dgm:pt modelId="{E0F124C3-8F67-BF42-AB10-F062EC51805D}" type="pres">
      <dgm:prSet presAssocID="{26B2B1B5-501F-43CB-ACB5-E0777AF8B27D}" presName="sibTransFirstNode" presStyleLbl="bgShp" presStyleIdx="0" presStyleCnt="1"/>
      <dgm:spPr/>
    </dgm:pt>
    <dgm:pt modelId="{5857DB2C-8C1A-514D-A5BD-12B0B16DDFD9}" type="pres">
      <dgm:prSet presAssocID="{E9240AF5-A341-4048-9834-415C4D1A79DB}" presName="nodeFollowingNodes" presStyleLbl="node1" presStyleIdx="1" presStyleCnt="5">
        <dgm:presLayoutVars>
          <dgm:bulletEnabled val="1"/>
        </dgm:presLayoutVars>
      </dgm:prSet>
      <dgm:spPr/>
    </dgm:pt>
    <dgm:pt modelId="{0D333EE6-3DF4-1A4F-8777-2889DE23E928}" type="pres">
      <dgm:prSet presAssocID="{1793E197-0B80-4792-9DDF-6210622AFB63}" presName="nodeFollowingNodes" presStyleLbl="node1" presStyleIdx="2" presStyleCnt="5">
        <dgm:presLayoutVars>
          <dgm:bulletEnabled val="1"/>
        </dgm:presLayoutVars>
      </dgm:prSet>
      <dgm:spPr/>
    </dgm:pt>
    <dgm:pt modelId="{68A05EFC-7A5F-E74D-B58A-7383EB4A8321}" type="pres">
      <dgm:prSet presAssocID="{14E1BDCD-4B22-42C5-9B92-B796E02EB550}" presName="nodeFollowingNodes" presStyleLbl="node1" presStyleIdx="3" presStyleCnt="5">
        <dgm:presLayoutVars>
          <dgm:bulletEnabled val="1"/>
        </dgm:presLayoutVars>
      </dgm:prSet>
      <dgm:spPr/>
    </dgm:pt>
    <dgm:pt modelId="{7653211D-55F4-5D4A-85FB-1A32B8931870}" type="pres">
      <dgm:prSet presAssocID="{97D6298B-EEEA-4D8D-864D-D9E952E12052}" presName="nodeFollowingNodes" presStyleLbl="node1" presStyleIdx="4" presStyleCnt="5">
        <dgm:presLayoutVars>
          <dgm:bulletEnabled val="1"/>
        </dgm:presLayoutVars>
      </dgm:prSet>
      <dgm:spPr/>
    </dgm:pt>
  </dgm:ptLst>
  <dgm:cxnLst>
    <dgm:cxn modelId="{ABA0B60A-C42A-4BE8-A5B8-26E561F55990}" srcId="{D96C1CD1-3FA7-49F3-B384-D07B1890DF21}" destId="{97D6298B-EEEA-4D8D-864D-D9E952E12052}" srcOrd="4" destOrd="0" parTransId="{32A71E8B-CBD2-4507-9CA5-CE9BBA000F1C}" sibTransId="{0120EEE5-7032-451A-B6F9-D6F2BD5C8F40}"/>
    <dgm:cxn modelId="{8BDDE339-026A-4180-AABB-7956652D3B07}" srcId="{D96C1CD1-3FA7-49F3-B384-D07B1890DF21}" destId="{87C34F2C-3DA3-4125-8E79-8B9683C24453}" srcOrd="0" destOrd="0" parTransId="{1E7A65FE-9BA3-4CAA-9EC4-A883EEDFCF35}" sibTransId="{26B2B1B5-501F-43CB-ACB5-E0777AF8B27D}"/>
    <dgm:cxn modelId="{7B7DDD3E-5647-4A74-95C6-16319ACD1B1C}" srcId="{D96C1CD1-3FA7-49F3-B384-D07B1890DF21}" destId="{E9240AF5-A341-4048-9834-415C4D1A79DB}" srcOrd="1" destOrd="0" parTransId="{D62AA85B-139B-4B03-B825-C222DEBD4E12}" sibTransId="{2E0B2B39-3055-47D1-BA59-E75016B03501}"/>
    <dgm:cxn modelId="{25AC3584-D5E8-C948-97A2-6096074154EA}" type="presOf" srcId="{D96C1CD1-3FA7-49F3-B384-D07B1890DF21}" destId="{29E71D40-9E46-5140-821E-50B2C7F06ADF}" srcOrd="0" destOrd="0" presId="urn:microsoft.com/office/officeart/2005/8/layout/cycle3"/>
    <dgm:cxn modelId="{5BFE3699-7C48-BB4D-B3C2-8AD069971A44}" type="presOf" srcId="{E9240AF5-A341-4048-9834-415C4D1A79DB}" destId="{5857DB2C-8C1A-514D-A5BD-12B0B16DDFD9}" srcOrd="0" destOrd="0" presId="urn:microsoft.com/office/officeart/2005/8/layout/cycle3"/>
    <dgm:cxn modelId="{397E3CA3-704E-8E4A-946C-E352BC26C6A1}" type="presOf" srcId="{14E1BDCD-4B22-42C5-9B92-B796E02EB550}" destId="{68A05EFC-7A5F-E74D-B58A-7383EB4A8321}" srcOrd="0" destOrd="0" presId="urn:microsoft.com/office/officeart/2005/8/layout/cycle3"/>
    <dgm:cxn modelId="{2F314CB6-4824-1E4A-9B1B-FC08687D69C1}" type="presOf" srcId="{26B2B1B5-501F-43CB-ACB5-E0777AF8B27D}" destId="{E0F124C3-8F67-BF42-AB10-F062EC51805D}" srcOrd="0" destOrd="0" presId="urn:microsoft.com/office/officeart/2005/8/layout/cycle3"/>
    <dgm:cxn modelId="{5F64ECC4-014B-41D7-8C03-D0378F3EAA64}" srcId="{D96C1CD1-3FA7-49F3-B384-D07B1890DF21}" destId="{14E1BDCD-4B22-42C5-9B92-B796E02EB550}" srcOrd="3" destOrd="0" parTransId="{8665A496-F04A-40B6-B11A-BE4109E84EB8}" sibTransId="{7021CD9E-CDCF-434C-B6F2-C8B9DD277283}"/>
    <dgm:cxn modelId="{A27CB3D3-4F3F-004D-8161-563B80AB32D1}" type="presOf" srcId="{1793E197-0B80-4792-9DDF-6210622AFB63}" destId="{0D333EE6-3DF4-1A4F-8777-2889DE23E928}" srcOrd="0" destOrd="0" presId="urn:microsoft.com/office/officeart/2005/8/layout/cycle3"/>
    <dgm:cxn modelId="{7589D3DC-3FA8-4D2A-892D-F54F9E3BD836}" srcId="{D96C1CD1-3FA7-49F3-B384-D07B1890DF21}" destId="{1793E197-0B80-4792-9DDF-6210622AFB63}" srcOrd="2" destOrd="0" parTransId="{ED50F64D-C7B1-43B7-9717-808922F96611}" sibTransId="{0470793C-8722-4768-8F1A-8F654A9920D6}"/>
    <dgm:cxn modelId="{C0AF10E8-9DD3-4F4E-994F-A4230742602E}" type="presOf" srcId="{87C34F2C-3DA3-4125-8E79-8B9683C24453}" destId="{0C175A0B-0912-9C49-8076-8AD720FD164F}" srcOrd="0" destOrd="0" presId="urn:microsoft.com/office/officeart/2005/8/layout/cycle3"/>
    <dgm:cxn modelId="{34EA51FF-D7E5-984E-8293-259F691B8BB2}" type="presOf" srcId="{97D6298B-EEEA-4D8D-864D-D9E952E12052}" destId="{7653211D-55F4-5D4A-85FB-1A32B8931870}" srcOrd="0" destOrd="0" presId="urn:microsoft.com/office/officeart/2005/8/layout/cycle3"/>
    <dgm:cxn modelId="{FC7F775E-DE31-8B43-A35C-A0329FE4879C}" type="presParOf" srcId="{29E71D40-9E46-5140-821E-50B2C7F06ADF}" destId="{1908D9D7-D781-7141-AC1A-4E6D37E1168B}" srcOrd="0" destOrd="0" presId="urn:microsoft.com/office/officeart/2005/8/layout/cycle3"/>
    <dgm:cxn modelId="{DD4C4B10-7FB7-BA48-BC9B-F9631DBBA39E}" type="presParOf" srcId="{1908D9D7-D781-7141-AC1A-4E6D37E1168B}" destId="{0C175A0B-0912-9C49-8076-8AD720FD164F}" srcOrd="0" destOrd="0" presId="urn:microsoft.com/office/officeart/2005/8/layout/cycle3"/>
    <dgm:cxn modelId="{F100AC26-6863-9549-8B46-4E66C9FD39C1}" type="presParOf" srcId="{1908D9D7-D781-7141-AC1A-4E6D37E1168B}" destId="{E0F124C3-8F67-BF42-AB10-F062EC51805D}" srcOrd="1" destOrd="0" presId="urn:microsoft.com/office/officeart/2005/8/layout/cycle3"/>
    <dgm:cxn modelId="{4AC355EB-9759-F944-B21C-EE6783C5F809}" type="presParOf" srcId="{1908D9D7-D781-7141-AC1A-4E6D37E1168B}" destId="{5857DB2C-8C1A-514D-A5BD-12B0B16DDFD9}" srcOrd="2" destOrd="0" presId="urn:microsoft.com/office/officeart/2005/8/layout/cycle3"/>
    <dgm:cxn modelId="{3F197497-701D-0647-B440-6AB3DC8BE4C2}" type="presParOf" srcId="{1908D9D7-D781-7141-AC1A-4E6D37E1168B}" destId="{0D333EE6-3DF4-1A4F-8777-2889DE23E928}" srcOrd="3" destOrd="0" presId="urn:microsoft.com/office/officeart/2005/8/layout/cycle3"/>
    <dgm:cxn modelId="{9E64A345-A42B-BE48-A68B-E6A30F0998FA}" type="presParOf" srcId="{1908D9D7-D781-7141-AC1A-4E6D37E1168B}" destId="{68A05EFC-7A5F-E74D-B58A-7383EB4A8321}" srcOrd="4" destOrd="0" presId="urn:microsoft.com/office/officeart/2005/8/layout/cycle3"/>
    <dgm:cxn modelId="{D86C5E41-FC9E-AF47-B438-A51237483566}" type="presParOf" srcId="{1908D9D7-D781-7141-AC1A-4E6D37E1168B}" destId="{7653211D-55F4-5D4A-85FB-1A32B8931870}"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52ACD8-860A-4B24-9692-5D86B29F6C2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78FBE2C-1042-484E-94F0-436D78F24F4A}">
      <dgm:prSet phldrT="[Text]"/>
      <dgm:spPr/>
      <dgm:t>
        <a:bodyPr/>
        <a:lstStyle/>
        <a:p>
          <a:r>
            <a:rPr lang="en-US"/>
            <a:t>3. Special treatment and opportunities appropriate to level of gift</a:t>
          </a:r>
        </a:p>
      </dgm:t>
    </dgm:pt>
    <dgm:pt modelId="{4676B06A-2108-4021-9126-2494E9CAB881}" type="parTrans" cxnId="{B97B4917-49F6-4348-A42F-854B83395B90}">
      <dgm:prSet/>
      <dgm:spPr/>
      <dgm:t>
        <a:bodyPr/>
        <a:lstStyle/>
        <a:p>
          <a:endParaRPr lang="en-US"/>
        </a:p>
      </dgm:t>
    </dgm:pt>
    <dgm:pt modelId="{D5396EEE-B871-4B12-A1D6-199E901DF61A}" type="sibTrans" cxnId="{B97B4917-49F6-4348-A42F-854B83395B90}">
      <dgm:prSet/>
      <dgm:spPr/>
      <dgm:t>
        <a:bodyPr/>
        <a:lstStyle/>
        <a:p>
          <a:endParaRPr lang="en-US"/>
        </a:p>
      </dgm:t>
    </dgm:pt>
    <dgm:pt modelId="{527697D3-C5B1-4AAB-96B5-E96DAA7AEE58}">
      <dgm:prSet phldrT="[Text]"/>
      <dgm:spPr/>
      <dgm:t>
        <a:bodyPr/>
        <a:lstStyle/>
        <a:p>
          <a:r>
            <a:rPr lang="en-US"/>
            <a:t>2. Appropriate and consistent recognition, communication and opportunities for involvement</a:t>
          </a:r>
        </a:p>
      </dgm:t>
    </dgm:pt>
    <dgm:pt modelId="{CD910169-448F-40DE-874C-DCA8628CE339}" type="parTrans" cxnId="{5D4EBFC3-2C9F-44E0-8F30-B96A6EC4559A}">
      <dgm:prSet/>
      <dgm:spPr/>
      <dgm:t>
        <a:bodyPr/>
        <a:lstStyle/>
        <a:p>
          <a:endParaRPr lang="en-US"/>
        </a:p>
      </dgm:t>
    </dgm:pt>
    <dgm:pt modelId="{DE91BF7C-0F62-45BA-BA6E-B3C23389BEDE}" type="sibTrans" cxnId="{5D4EBFC3-2C9F-44E0-8F30-B96A6EC4559A}">
      <dgm:prSet/>
      <dgm:spPr/>
      <dgm:t>
        <a:bodyPr/>
        <a:lstStyle/>
        <a:p>
          <a:endParaRPr lang="en-US"/>
        </a:p>
      </dgm:t>
    </dgm:pt>
    <dgm:pt modelId="{D8740B19-6617-42AD-82DA-4462B2B0ED88}">
      <dgm:prSet phldrT="[Text]"/>
      <dgm:spPr/>
      <dgm:t>
        <a:bodyPr/>
        <a:lstStyle/>
        <a:p>
          <a:r>
            <a:rPr lang="en-US"/>
            <a:t>1. Accuracy in donor records, timely response, noting donor’s interest(s)</a:t>
          </a:r>
        </a:p>
      </dgm:t>
    </dgm:pt>
    <dgm:pt modelId="{4C8418C2-213E-466D-8DC1-8A8F787A58A9}" type="parTrans" cxnId="{CC91F98B-0007-4C15-9988-2EBB992D1E38}">
      <dgm:prSet/>
      <dgm:spPr/>
      <dgm:t>
        <a:bodyPr/>
        <a:lstStyle/>
        <a:p>
          <a:endParaRPr lang="en-US"/>
        </a:p>
      </dgm:t>
    </dgm:pt>
    <dgm:pt modelId="{F17936CB-A4C6-465C-9BB4-B63EE399BF72}" type="sibTrans" cxnId="{CC91F98B-0007-4C15-9988-2EBB992D1E38}">
      <dgm:prSet/>
      <dgm:spPr/>
      <dgm:t>
        <a:bodyPr/>
        <a:lstStyle/>
        <a:p>
          <a:endParaRPr lang="en-US"/>
        </a:p>
      </dgm:t>
    </dgm:pt>
    <dgm:pt modelId="{3F01F83B-32D3-FE46-9CD3-5BD0237F6757}" type="pres">
      <dgm:prSet presAssocID="{9452ACD8-860A-4B24-9692-5D86B29F6C24}" presName="linear" presStyleCnt="0">
        <dgm:presLayoutVars>
          <dgm:animLvl val="lvl"/>
          <dgm:resizeHandles val="exact"/>
        </dgm:presLayoutVars>
      </dgm:prSet>
      <dgm:spPr/>
    </dgm:pt>
    <dgm:pt modelId="{46C39192-C6B6-D24A-9FDD-8C221153A35D}" type="pres">
      <dgm:prSet presAssocID="{278FBE2C-1042-484E-94F0-436D78F24F4A}" presName="parentText" presStyleLbl="node1" presStyleIdx="0" presStyleCnt="3">
        <dgm:presLayoutVars>
          <dgm:chMax val="0"/>
          <dgm:bulletEnabled val="1"/>
        </dgm:presLayoutVars>
      </dgm:prSet>
      <dgm:spPr/>
    </dgm:pt>
    <dgm:pt modelId="{CC9A2E6D-2DBA-C649-8BD6-B223CA7D8BCC}" type="pres">
      <dgm:prSet presAssocID="{D5396EEE-B871-4B12-A1D6-199E901DF61A}" presName="spacer" presStyleCnt="0"/>
      <dgm:spPr/>
    </dgm:pt>
    <dgm:pt modelId="{CB2CB108-5CCE-004E-A42B-8A34291B67D9}" type="pres">
      <dgm:prSet presAssocID="{527697D3-C5B1-4AAB-96B5-E96DAA7AEE58}" presName="parentText" presStyleLbl="node1" presStyleIdx="1" presStyleCnt="3">
        <dgm:presLayoutVars>
          <dgm:chMax val="0"/>
          <dgm:bulletEnabled val="1"/>
        </dgm:presLayoutVars>
      </dgm:prSet>
      <dgm:spPr/>
    </dgm:pt>
    <dgm:pt modelId="{D16617C1-B0A2-214C-9530-405ADC1B0872}" type="pres">
      <dgm:prSet presAssocID="{DE91BF7C-0F62-45BA-BA6E-B3C23389BEDE}" presName="spacer" presStyleCnt="0"/>
      <dgm:spPr/>
    </dgm:pt>
    <dgm:pt modelId="{574BC909-30DA-0D42-9C47-381C1AEB102B}" type="pres">
      <dgm:prSet presAssocID="{D8740B19-6617-42AD-82DA-4462B2B0ED88}" presName="parentText" presStyleLbl="node1" presStyleIdx="2" presStyleCnt="3">
        <dgm:presLayoutVars>
          <dgm:chMax val="0"/>
          <dgm:bulletEnabled val="1"/>
        </dgm:presLayoutVars>
      </dgm:prSet>
      <dgm:spPr/>
    </dgm:pt>
  </dgm:ptLst>
  <dgm:cxnLst>
    <dgm:cxn modelId="{2BA84D00-D502-784E-8237-9C04CCDD267B}" type="presOf" srcId="{527697D3-C5B1-4AAB-96B5-E96DAA7AEE58}" destId="{CB2CB108-5CCE-004E-A42B-8A34291B67D9}" srcOrd="0" destOrd="0" presId="urn:microsoft.com/office/officeart/2005/8/layout/vList2"/>
    <dgm:cxn modelId="{B97B4917-49F6-4348-A42F-854B83395B90}" srcId="{9452ACD8-860A-4B24-9692-5D86B29F6C24}" destId="{278FBE2C-1042-484E-94F0-436D78F24F4A}" srcOrd="0" destOrd="0" parTransId="{4676B06A-2108-4021-9126-2494E9CAB881}" sibTransId="{D5396EEE-B871-4B12-A1D6-199E901DF61A}"/>
    <dgm:cxn modelId="{500D3947-E116-214E-BF63-2C38A99B6CC3}" type="presOf" srcId="{278FBE2C-1042-484E-94F0-436D78F24F4A}" destId="{46C39192-C6B6-D24A-9FDD-8C221153A35D}" srcOrd="0" destOrd="0" presId="urn:microsoft.com/office/officeart/2005/8/layout/vList2"/>
    <dgm:cxn modelId="{CC91F98B-0007-4C15-9988-2EBB992D1E38}" srcId="{9452ACD8-860A-4B24-9692-5D86B29F6C24}" destId="{D8740B19-6617-42AD-82DA-4462B2B0ED88}" srcOrd="2" destOrd="0" parTransId="{4C8418C2-213E-466D-8DC1-8A8F787A58A9}" sibTransId="{F17936CB-A4C6-465C-9BB4-B63EE399BF72}"/>
    <dgm:cxn modelId="{D4EAAABE-290C-4E40-BDF3-BF960B079AA6}" type="presOf" srcId="{9452ACD8-860A-4B24-9692-5D86B29F6C24}" destId="{3F01F83B-32D3-FE46-9CD3-5BD0237F6757}" srcOrd="0" destOrd="0" presId="urn:microsoft.com/office/officeart/2005/8/layout/vList2"/>
    <dgm:cxn modelId="{5D4EBFC3-2C9F-44E0-8F30-B96A6EC4559A}" srcId="{9452ACD8-860A-4B24-9692-5D86B29F6C24}" destId="{527697D3-C5B1-4AAB-96B5-E96DAA7AEE58}" srcOrd="1" destOrd="0" parTransId="{CD910169-448F-40DE-874C-DCA8628CE339}" sibTransId="{DE91BF7C-0F62-45BA-BA6E-B3C23389BEDE}"/>
    <dgm:cxn modelId="{38676CCE-7A86-7F48-BEF0-05DFBECBEF11}" type="presOf" srcId="{D8740B19-6617-42AD-82DA-4462B2B0ED88}" destId="{574BC909-30DA-0D42-9C47-381C1AEB102B}" srcOrd="0" destOrd="0" presId="urn:microsoft.com/office/officeart/2005/8/layout/vList2"/>
    <dgm:cxn modelId="{F8573940-DC0B-234F-86D6-61496E377E0C}" type="presParOf" srcId="{3F01F83B-32D3-FE46-9CD3-5BD0237F6757}" destId="{46C39192-C6B6-D24A-9FDD-8C221153A35D}" srcOrd="0" destOrd="0" presId="urn:microsoft.com/office/officeart/2005/8/layout/vList2"/>
    <dgm:cxn modelId="{B5D51806-9CBF-3141-B5D4-CF670C4934B1}" type="presParOf" srcId="{3F01F83B-32D3-FE46-9CD3-5BD0237F6757}" destId="{CC9A2E6D-2DBA-C649-8BD6-B223CA7D8BCC}" srcOrd="1" destOrd="0" presId="urn:microsoft.com/office/officeart/2005/8/layout/vList2"/>
    <dgm:cxn modelId="{7B0576E8-2954-3C45-B9E1-C29C7234852E}" type="presParOf" srcId="{3F01F83B-32D3-FE46-9CD3-5BD0237F6757}" destId="{CB2CB108-5CCE-004E-A42B-8A34291B67D9}" srcOrd="2" destOrd="0" presId="urn:microsoft.com/office/officeart/2005/8/layout/vList2"/>
    <dgm:cxn modelId="{613E00F4-5349-2F4C-9B03-8FAD22459F8B}" type="presParOf" srcId="{3F01F83B-32D3-FE46-9CD3-5BD0237F6757}" destId="{D16617C1-B0A2-214C-9530-405ADC1B0872}" srcOrd="3" destOrd="0" presId="urn:microsoft.com/office/officeart/2005/8/layout/vList2"/>
    <dgm:cxn modelId="{187F28C7-8AA0-DF41-967A-CD57D2E59DFA}" type="presParOf" srcId="{3F01F83B-32D3-FE46-9CD3-5BD0237F6757}" destId="{574BC909-30DA-0D42-9C47-381C1AEB102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72BB6E-8FBD-46EF-8386-292D12ACFB96}" type="doc">
      <dgm:prSet loTypeId="urn:microsoft.com/office/officeart/2018/2/layout/Icon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E2EC481-EF76-4010-BD49-DABB9D16A6D8}">
      <dgm:prSet custT="1"/>
      <dgm:spPr/>
      <dgm:t>
        <a:bodyPr/>
        <a:lstStyle/>
        <a:p>
          <a:pPr>
            <a:lnSpc>
              <a:spcPct val="100000"/>
            </a:lnSpc>
          </a:pPr>
          <a:r>
            <a:rPr lang="en-US" sz="1600" dirty="0"/>
            <a:t>Non-board volunteers are more engaged and major gifts committees (e.g.) are using the model</a:t>
          </a:r>
        </a:p>
      </dgm:t>
    </dgm:pt>
    <dgm:pt modelId="{C67B7050-3111-4336-B2C8-B7AE1FA8C69D}" type="parTrans" cxnId="{F194CE77-7AB9-44FF-92A0-6243D26EE088}">
      <dgm:prSet/>
      <dgm:spPr/>
      <dgm:t>
        <a:bodyPr/>
        <a:lstStyle/>
        <a:p>
          <a:endParaRPr lang="en-US"/>
        </a:p>
      </dgm:t>
    </dgm:pt>
    <dgm:pt modelId="{34886142-B6A2-4FB5-86B0-1F5F520869D9}" type="sibTrans" cxnId="{F194CE77-7AB9-44FF-92A0-6243D26EE088}">
      <dgm:prSet/>
      <dgm:spPr/>
      <dgm:t>
        <a:bodyPr/>
        <a:lstStyle/>
        <a:p>
          <a:pPr>
            <a:lnSpc>
              <a:spcPct val="100000"/>
            </a:lnSpc>
          </a:pPr>
          <a:endParaRPr lang="en-US"/>
        </a:p>
      </dgm:t>
    </dgm:pt>
    <dgm:pt modelId="{F7C717AE-B9A9-413B-9FB4-21E9200D5914}">
      <dgm:prSet custT="1"/>
      <dgm:spPr/>
      <dgm:t>
        <a:bodyPr/>
        <a:lstStyle/>
        <a:p>
          <a:pPr>
            <a:lnSpc>
              <a:spcPct val="100000"/>
            </a:lnSpc>
          </a:pPr>
          <a:r>
            <a:rPr lang="en-US" sz="1600" dirty="0"/>
            <a:t>Staff members are getting involved as Ambassadors and Advocates – and many are making great Askers on team calls</a:t>
          </a:r>
        </a:p>
      </dgm:t>
    </dgm:pt>
    <dgm:pt modelId="{C1A2CA35-A4A9-4B6E-B1AD-7C0FA20B4B08}" type="parTrans" cxnId="{FBD3D7ED-ACD2-42DD-9405-2FA2A1214BAD}">
      <dgm:prSet/>
      <dgm:spPr/>
      <dgm:t>
        <a:bodyPr/>
        <a:lstStyle/>
        <a:p>
          <a:endParaRPr lang="en-US"/>
        </a:p>
      </dgm:t>
    </dgm:pt>
    <dgm:pt modelId="{7D2ABA3E-2CE1-4CFC-B65C-B3A99C87848C}" type="sibTrans" cxnId="{FBD3D7ED-ACD2-42DD-9405-2FA2A1214BAD}">
      <dgm:prSet/>
      <dgm:spPr/>
      <dgm:t>
        <a:bodyPr/>
        <a:lstStyle/>
        <a:p>
          <a:pPr>
            <a:lnSpc>
              <a:spcPct val="100000"/>
            </a:lnSpc>
          </a:pPr>
          <a:endParaRPr lang="en-US"/>
        </a:p>
      </dgm:t>
    </dgm:pt>
    <dgm:pt modelId="{DF1D6809-52BB-4C8C-8C31-B2A92DC868E4}">
      <dgm:prSet custT="1"/>
      <dgm:spPr/>
      <dgm:t>
        <a:bodyPr/>
        <a:lstStyle/>
        <a:p>
          <a:pPr>
            <a:lnSpc>
              <a:spcPct val="100000"/>
            </a:lnSpc>
          </a:pPr>
          <a:r>
            <a:rPr lang="en-US" sz="1600" dirty="0"/>
            <a:t>AAA has been integrated into job descriptions and recruitment matrices</a:t>
          </a:r>
        </a:p>
      </dgm:t>
    </dgm:pt>
    <dgm:pt modelId="{C7684340-0DE6-4757-99D1-571FB7D6BEE7}" type="parTrans" cxnId="{223BD06E-FF78-4327-81D6-9DC74F50EBB9}">
      <dgm:prSet/>
      <dgm:spPr/>
      <dgm:t>
        <a:bodyPr/>
        <a:lstStyle/>
        <a:p>
          <a:endParaRPr lang="en-US"/>
        </a:p>
      </dgm:t>
    </dgm:pt>
    <dgm:pt modelId="{D7C10787-8CB0-4EAD-B906-6EB64E84B5AD}" type="sibTrans" cxnId="{223BD06E-FF78-4327-81D6-9DC74F50EBB9}">
      <dgm:prSet/>
      <dgm:spPr/>
      <dgm:t>
        <a:bodyPr/>
        <a:lstStyle/>
        <a:p>
          <a:pPr>
            <a:lnSpc>
              <a:spcPct val="100000"/>
            </a:lnSpc>
          </a:pPr>
          <a:endParaRPr lang="en-US"/>
        </a:p>
      </dgm:t>
    </dgm:pt>
    <dgm:pt modelId="{8058A9AB-7E01-4E7A-9282-95EDB14C12B1}">
      <dgm:prSet custT="1"/>
      <dgm:spPr/>
      <dgm:t>
        <a:bodyPr/>
        <a:lstStyle/>
        <a:p>
          <a:pPr>
            <a:lnSpc>
              <a:spcPct val="100000"/>
            </a:lnSpc>
          </a:pPr>
          <a:r>
            <a:rPr lang="en-US" sz="1600" dirty="0"/>
            <a:t>Confidence about their roles in relationship building and fundraising has increased among board volunteers</a:t>
          </a:r>
        </a:p>
      </dgm:t>
    </dgm:pt>
    <dgm:pt modelId="{3880C9A8-B0F6-4938-B552-3C0F0FA35D47}" type="parTrans" cxnId="{96FBF440-2EE2-4B1B-BD3B-677284C70CBB}">
      <dgm:prSet/>
      <dgm:spPr/>
      <dgm:t>
        <a:bodyPr/>
        <a:lstStyle/>
        <a:p>
          <a:endParaRPr lang="en-US"/>
        </a:p>
      </dgm:t>
    </dgm:pt>
    <dgm:pt modelId="{3E9B5C30-4921-4F7B-80D0-EEEF1EB32DE1}" type="sibTrans" cxnId="{96FBF440-2EE2-4B1B-BD3B-677284C70CBB}">
      <dgm:prSet/>
      <dgm:spPr/>
      <dgm:t>
        <a:bodyPr/>
        <a:lstStyle/>
        <a:p>
          <a:endParaRPr lang="en-US"/>
        </a:p>
      </dgm:t>
    </dgm:pt>
    <dgm:pt modelId="{DA94986E-921A-497C-AF31-1B542969AAB2}" type="pres">
      <dgm:prSet presAssocID="{F372BB6E-8FBD-46EF-8386-292D12ACFB96}" presName="root" presStyleCnt="0">
        <dgm:presLayoutVars>
          <dgm:dir/>
          <dgm:resizeHandles val="exact"/>
        </dgm:presLayoutVars>
      </dgm:prSet>
      <dgm:spPr/>
    </dgm:pt>
    <dgm:pt modelId="{23C9D456-DD5F-44AA-AD2D-3AF329DA4C27}" type="pres">
      <dgm:prSet presAssocID="{AE2EC481-EF76-4010-BD49-DABB9D16A6D8}" presName="compNode" presStyleCnt="0"/>
      <dgm:spPr/>
    </dgm:pt>
    <dgm:pt modelId="{C907A09B-E287-46F5-982B-C63F2314564E}" type="pres">
      <dgm:prSet presAssocID="{AE2EC481-EF76-4010-BD49-DABB9D16A6D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w"/>
        </a:ext>
      </dgm:extLst>
    </dgm:pt>
    <dgm:pt modelId="{81273241-147C-409F-A179-47FAF2074F0A}" type="pres">
      <dgm:prSet presAssocID="{AE2EC481-EF76-4010-BD49-DABB9D16A6D8}" presName="spaceRect" presStyleCnt="0"/>
      <dgm:spPr/>
    </dgm:pt>
    <dgm:pt modelId="{8D4F0B3F-49B1-464B-9702-BF053A8B936D}" type="pres">
      <dgm:prSet presAssocID="{AE2EC481-EF76-4010-BD49-DABB9D16A6D8}" presName="textRect" presStyleLbl="revTx" presStyleIdx="0" presStyleCnt="4">
        <dgm:presLayoutVars>
          <dgm:chMax val="1"/>
          <dgm:chPref val="1"/>
        </dgm:presLayoutVars>
      </dgm:prSet>
      <dgm:spPr/>
    </dgm:pt>
    <dgm:pt modelId="{6F376C8A-BB96-48AF-9B38-004AB46E661C}" type="pres">
      <dgm:prSet presAssocID="{34886142-B6A2-4FB5-86B0-1F5F520869D9}" presName="sibTrans" presStyleCnt="0"/>
      <dgm:spPr/>
    </dgm:pt>
    <dgm:pt modelId="{FE7EE1E3-2ECC-48AA-B159-8AA7363D04C8}" type="pres">
      <dgm:prSet presAssocID="{F7C717AE-B9A9-413B-9FB4-21E9200D5914}" presName="compNode" presStyleCnt="0"/>
      <dgm:spPr/>
    </dgm:pt>
    <dgm:pt modelId="{BB55A07D-32C8-427E-9228-03AF7CAA43F3}" type="pres">
      <dgm:prSet presAssocID="{F7C717AE-B9A9-413B-9FB4-21E9200D591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peaker Phone"/>
        </a:ext>
      </dgm:extLst>
    </dgm:pt>
    <dgm:pt modelId="{7B7AED4D-9947-4906-9DDE-FEE2F9473D92}" type="pres">
      <dgm:prSet presAssocID="{F7C717AE-B9A9-413B-9FB4-21E9200D5914}" presName="spaceRect" presStyleCnt="0"/>
      <dgm:spPr/>
    </dgm:pt>
    <dgm:pt modelId="{D28D0FB1-7E78-48C5-90FB-D32E817A6600}" type="pres">
      <dgm:prSet presAssocID="{F7C717AE-B9A9-413B-9FB4-21E9200D5914}" presName="textRect" presStyleLbl="revTx" presStyleIdx="1" presStyleCnt="4">
        <dgm:presLayoutVars>
          <dgm:chMax val="1"/>
          <dgm:chPref val="1"/>
        </dgm:presLayoutVars>
      </dgm:prSet>
      <dgm:spPr/>
    </dgm:pt>
    <dgm:pt modelId="{8F3BF87C-A28E-4791-9E42-40509EAEFA0C}" type="pres">
      <dgm:prSet presAssocID="{7D2ABA3E-2CE1-4CFC-B65C-B3A99C87848C}" presName="sibTrans" presStyleCnt="0"/>
      <dgm:spPr/>
    </dgm:pt>
    <dgm:pt modelId="{583EF33F-3F00-4915-A21E-DC539394666C}" type="pres">
      <dgm:prSet presAssocID="{DF1D6809-52BB-4C8C-8C31-B2A92DC868E4}" presName="compNode" presStyleCnt="0"/>
      <dgm:spPr/>
    </dgm:pt>
    <dgm:pt modelId="{9351F2B0-150B-406D-8790-ECC4F9F30E16}" type="pres">
      <dgm:prSet presAssocID="{DF1D6809-52BB-4C8C-8C31-B2A92DC868E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440B55AB-44AD-4FC0-B664-D2884F9E63B4}" type="pres">
      <dgm:prSet presAssocID="{DF1D6809-52BB-4C8C-8C31-B2A92DC868E4}" presName="spaceRect" presStyleCnt="0"/>
      <dgm:spPr/>
    </dgm:pt>
    <dgm:pt modelId="{7A7F1467-CA4A-4396-98BC-3C2DAD20CA6E}" type="pres">
      <dgm:prSet presAssocID="{DF1D6809-52BB-4C8C-8C31-B2A92DC868E4}" presName="textRect" presStyleLbl="revTx" presStyleIdx="2" presStyleCnt="4">
        <dgm:presLayoutVars>
          <dgm:chMax val="1"/>
          <dgm:chPref val="1"/>
        </dgm:presLayoutVars>
      </dgm:prSet>
      <dgm:spPr/>
    </dgm:pt>
    <dgm:pt modelId="{DAAFB97D-37F5-4ADC-BBBB-B0B339A76EC2}" type="pres">
      <dgm:prSet presAssocID="{D7C10787-8CB0-4EAD-B906-6EB64E84B5AD}" presName="sibTrans" presStyleCnt="0"/>
      <dgm:spPr/>
    </dgm:pt>
    <dgm:pt modelId="{D6EFB14C-4335-446B-80E5-BA765EBD090E}" type="pres">
      <dgm:prSet presAssocID="{8058A9AB-7E01-4E7A-9282-95EDB14C12B1}" presName="compNode" presStyleCnt="0"/>
      <dgm:spPr/>
    </dgm:pt>
    <dgm:pt modelId="{49297ECD-E773-46AE-9C68-01023A01A39B}" type="pres">
      <dgm:prSet presAssocID="{8058A9AB-7E01-4E7A-9282-95EDB14C12B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
        </a:ext>
      </dgm:extLst>
    </dgm:pt>
    <dgm:pt modelId="{DC402CB5-D29A-4C0D-9F0D-38E5EA6E4D35}" type="pres">
      <dgm:prSet presAssocID="{8058A9AB-7E01-4E7A-9282-95EDB14C12B1}" presName="spaceRect" presStyleCnt="0"/>
      <dgm:spPr/>
    </dgm:pt>
    <dgm:pt modelId="{48D2E569-0ADC-4027-8FF2-A668667D0063}" type="pres">
      <dgm:prSet presAssocID="{8058A9AB-7E01-4E7A-9282-95EDB14C12B1}" presName="textRect" presStyleLbl="revTx" presStyleIdx="3" presStyleCnt="4">
        <dgm:presLayoutVars>
          <dgm:chMax val="1"/>
          <dgm:chPref val="1"/>
        </dgm:presLayoutVars>
      </dgm:prSet>
      <dgm:spPr/>
    </dgm:pt>
  </dgm:ptLst>
  <dgm:cxnLst>
    <dgm:cxn modelId="{D5EC4C16-E80C-0340-8D01-80F3182248A3}" type="presOf" srcId="{F372BB6E-8FBD-46EF-8386-292D12ACFB96}" destId="{DA94986E-921A-497C-AF31-1B542969AAB2}" srcOrd="0" destOrd="0" presId="urn:microsoft.com/office/officeart/2018/2/layout/IconLabelList"/>
    <dgm:cxn modelId="{56F7CC35-6146-7A4C-AAE2-E4F77574CAF7}" type="presOf" srcId="{DF1D6809-52BB-4C8C-8C31-B2A92DC868E4}" destId="{7A7F1467-CA4A-4396-98BC-3C2DAD20CA6E}" srcOrd="0" destOrd="0" presId="urn:microsoft.com/office/officeart/2018/2/layout/IconLabelList"/>
    <dgm:cxn modelId="{96FBF440-2EE2-4B1B-BD3B-677284C70CBB}" srcId="{F372BB6E-8FBD-46EF-8386-292D12ACFB96}" destId="{8058A9AB-7E01-4E7A-9282-95EDB14C12B1}" srcOrd="3" destOrd="0" parTransId="{3880C9A8-B0F6-4938-B552-3C0F0FA35D47}" sibTransId="{3E9B5C30-4921-4F7B-80D0-EEEF1EB32DE1}"/>
    <dgm:cxn modelId="{2982C445-9B90-C345-B2A8-BE69AB932ED1}" type="presOf" srcId="{F7C717AE-B9A9-413B-9FB4-21E9200D5914}" destId="{D28D0FB1-7E78-48C5-90FB-D32E817A6600}" srcOrd="0" destOrd="0" presId="urn:microsoft.com/office/officeart/2018/2/layout/IconLabelList"/>
    <dgm:cxn modelId="{223BD06E-FF78-4327-81D6-9DC74F50EBB9}" srcId="{F372BB6E-8FBD-46EF-8386-292D12ACFB96}" destId="{DF1D6809-52BB-4C8C-8C31-B2A92DC868E4}" srcOrd="2" destOrd="0" parTransId="{C7684340-0DE6-4757-99D1-571FB7D6BEE7}" sibTransId="{D7C10787-8CB0-4EAD-B906-6EB64E84B5AD}"/>
    <dgm:cxn modelId="{F194CE77-7AB9-44FF-92A0-6243D26EE088}" srcId="{F372BB6E-8FBD-46EF-8386-292D12ACFB96}" destId="{AE2EC481-EF76-4010-BD49-DABB9D16A6D8}" srcOrd="0" destOrd="0" parTransId="{C67B7050-3111-4336-B2C8-B7AE1FA8C69D}" sibTransId="{34886142-B6A2-4FB5-86B0-1F5F520869D9}"/>
    <dgm:cxn modelId="{0D37337C-414A-4F4F-B124-C35D88F635F4}" type="presOf" srcId="{8058A9AB-7E01-4E7A-9282-95EDB14C12B1}" destId="{48D2E569-0ADC-4027-8FF2-A668667D0063}" srcOrd="0" destOrd="0" presId="urn:microsoft.com/office/officeart/2018/2/layout/IconLabelList"/>
    <dgm:cxn modelId="{003E16B2-E9F9-EA41-BA22-319021307BFA}" type="presOf" srcId="{AE2EC481-EF76-4010-BD49-DABB9D16A6D8}" destId="{8D4F0B3F-49B1-464B-9702-BF053A8B936D}" srcOrd="0" destOrd="0" presId="urn:microsoft.com/office/officeart/2018/2/layout/IconLabelList"/>
    <dgm:cxn modelId="{FBD3D7ED-ACD2-42DD-9405-2FA2A1214BAD}" srcId="{F372BB6E-8FBD-46EF-8386-292D12ACFB96}" destId="{F7C717AE-B9A9-413B-9FB4-21E9200D5914}" srcOrd="1" destOrd="0" parTransId="{C1A2CA35-A4A9-4B6E-B1AD-7C0FA20B4B08}" sibTransId="{7D2ABA3E-2CE1-4CFC-B65C-B3A99C87848C}"/>
    <dgm:cxn modelId="{C5C0339D-DE76-064D-BFE1-37B058BED506}" type="presParOf" srcId="{DA94986E-921A-497C-AF31-1B542969AAB2}" destId="{23C9D456-DD5F-44AA-AD2D-3AF329DA4C27}" srcOrd="0" destOrd="0" presId="urn:microsoft.com/office/officeart/2018/2/layout/IconLabelList"/>
    <dgm:cxn modelId="{1B65817A-6744-BB42-A3FA-F913C99A91F0}" type="presParOf" srcId="{23C9D456-DD5F-44AA-AD2D-3AF329DA4C27}" destId="{C907A09B-E287-46F5-982B-C63F2314564E}" srcOrd="0" destOrd="0" presId="urn:microsoft.com/office/officeart/2018/2/layout/IconLabelList"/>
    <dgm:cxn modelId="{30E8002E-E8BA-ED4A-8698-032ADED5C69A}" type="presParOf" srcId="{23C9D456-DD5F-44AA-AD2D-3AF329DA4C27}" destId="{81273241-147C-409F-A179-47FAF2074F0A}" srcOrd="1" destOrd="0" presId="urn:microsoft.com/office/officeart/2018/2/layout/IconLabelList"/>
    <dgm:cxn modelId="{FD158230-FB65-3846-9CBE-9A2424FE1060}" type="presParOf" srcId="{23C9D456-DD5F-44AA-AD2D-3AF329DA4C27}" destId="{8D4F0B3F-49B1-464B-9702-BF053A8B936D}" srcOrd="2" destOrd="0" presId="urn:microsoft.com/office/officeart/2018/2/layout/IconLabelList"/>
    <dgm:cxn modelId="{141685EE-5B1E-7347-905E-0387FD4A9EEA}" type="presParOf" srcId="{DA94986E-921A-497C-AF31-1B542969AAB2}" destId="{6F376C8A-BB96-48AF-9B38-004AB46E661C}" srcOrd="1" destOrd="0" presId="urn:microsoft.com/office/officeart/2018/2/layout/IconLabelList"/>
    <dgm:cxn modelId="{ECC67F9A-DA5A-C347-A1E1-26840AC6E9CC}" type="presParOf" srcId="{DA94986E-921A-497C-AF31-1B542969AAB2}" destId="{FE7EE1E3-2ECC-48AA-B159-8AA7363D04C8}" srcOrd="2" destOrd="0" presId="urn:microsoft.com/office/officeart/2018/2/layout/IconLabelList"/>
    <dgm:cxn modelId="{08002AB5-F3C7-D741-9B49-6F377A6F3737}" type="presParOf" srcId="{FE7EE1E3-2ECC-48AA-B159-8AA7363D04C8}" destId="{BB55A07D-32C8-427E-9228-03AF7CAA43F3}" srcOrd="0" destOrd="0" presId="urn:microsoft.com/office/officeart/2018/2/layout/IconLabelList"/>
    <dgm:cxn modelId="{8852B7E6-186F-114B-8347-B52F52113469}" type="presParOf" srcId="{FE7EE1E3-2ECC-48AA-B159-8AA7363D04C8}" destId="{7B7AED4D-9947-4906-9DDE-FEE2F9473D92}" srcOrd="1" destOrd="0" presId="urn:microsoft.com/office/officeart/2018/2/layout/IconLabelList"/>
    <dgm:cxn modelId="{F4013033-CCF7-2B4D-873D-908E2DAAD0B5}" type="presParOf" srcId="{FE7EE1E3-2ECC-48AA-B159-8AA7363D04C8}" destId="{D28D0FB1-7E78-48C5-90FB-D32E817A6600}" srcOrd="2" destOrd="0" presId="urn:microsoft.com/office/officeart/2018/2/layout/IconLabelList"/>
    <dgm:cxn modelId="{8EFE5724-D5FA-5D46-BF25-AEBDEB7AD3F4}" type="presParOf" srcId="{DA94986E-921A-497C-AF31-1B542969AAB2}" destId="{8F3BF87C-A28E-4791-9E42-40509EAEFA0C}" srcOrd="3" destOrd="0" presId="urn:microsoft.com/office/officeart/2018/2/layout/IconLabelList"/>
    <dgm:cxn modelId="{56D163DB-9512-784D-B5AD-DC458EFDFE6B}" type="presParOf" srcId="{DA94986E-921A-497C-AF31-1B542969AAB2}" destId="{583EF33F-3F00-4915-A21E-DC539394666C}" srcOrd="4" destOrd="0" presId="urn:microsoft.com/office/officeart/2018/2/layout/IconLabelList"/>
    <dgm:cxn modelId="{6A45DA13-77FA-0149-BD35-CD4E38EA192E}" type="presParOf" srcId="{583EF33F-3F00-4915-A21E-DC539394666C}" destId="{9351F2B0-150B-406D-8790-ECC4F9F30E16}" srcOrd="0" destOrd="0" presId="urn:microsoft.com/office/officeart/2018/2/layout/IconLabelList"/>
    <dgm:cxn modelId="{8370E56F-A03F-1A48-A0C6-376EBBFA7A0A}" type="presParOf" srcId="{583EF33F-3F00-4915-A21E-DC539394666C}" destId="{440B55AB-44AD-4FC0-B664-D2884F9E63B4}" srcOrd="1" destOrd="0" presId="urn:microsoft.com/office/officeart/2018/2/layout/IconLabelList"/>
    <dgm:cxn modelId="{4952BE97-310E-4144-AF2B-7CA0AB554FCD}" type="presParOf" srcId="{583EF33F-3F00-4915-A21E-DC539394666C}" destId="{7A7F1467-CA4A-4396-98BC-3C2DAD20CA6E}" srcOrd="2" destOrd="0" presId="urn:microsoft.com/office/officeart/2018/2/layout/IconLabelList"/>
    <dgm:cxn modelId="{5F70E585-D89A-A845-9DE7-0384514F1137}" type="presParOf" srcId="{DA94986E-921A-497C-AF31-1B542969AAB2}" destId="{DAAFB97D-37F5-4ADC-BBBB-B0B339A76EC2}" srcOrd="5" destOrd="0" presId="urn:microsoft.com/office/officeart/2018/2/layout/IconLabelList"/>
    <dgm:cxn modelId="{ACA265ED-F968-2142-815E-E8113F658C8D}" type="presParOf" srcId="{DA94986E-921A-497C-AF31-1B542969AAB2}" destId="{D6EFB14C-4335-446B-80E5-BA765EBD090E}" srcOrd="6" destOrd="0" presId="urn:microsoft.com/office/officeart/2018/2/layout/IconLabelList"/>
    <dgm:cxn modelId="{03C173D8-ED51-3F46-86D5-C0BD35331249}" type="presParOf" srcId="{D6EFB14C-4335-446B-80E5-BA765EBD090E}" destId="{49297ECD-E773-46AE-9C68-01023A01A39B}" srcOrd="0" destOrd="0" presId="urn:microsoft.com/office/officeart/2018/2/layout/IconLabelList"/>
    <dgm:cxn modelId="{8DEEDC18-06CA-7F4C-BC75-F9EC63CCA09F}" type="presParOf" srcId="{D6EFB14C-4335-446B-80E5-BA765EBD090E}" destId="{DC402CB5-D29A-4C0D-9F0D-38E5EA6E4D35}" srcOrd="1" destOrd="0" presId="urn:microsoft.com/office/officeart/2018/2/layout/IconLabelList"/>
    <dgm:cxn modelId="{0F7C1A88-C517-2041-959D-0A9864493796}" type="presParOf" srcId="{D6EFB14C-4335-446B-80E5-BA765EBD090E}" destId="{48D2E569-0ADC-4027-8FF2-A668667D006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52746-C8CA-6647-BA17-6F4F66756C59}">
      <dsp:nvSpPr>
        <dsp:cNvPr id="0" name=""/>
        <dsp:cNvSpPr/>
      </dsp:nvSpPr>
      <dsp:spPr>
        <a:xfrm rot="5400000">
          <a:off x="4933955" y="-1964936"/>
          <a:ext cx="909816" cy="507187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0" i="0" kern="1200"/>
            <a:t>Can I trust what you will do with my gift?</a:t>
          </a:r>
          <a:endParaRPr lang="en-US" sz="2500" kern="1200"/>
        </a:p>
      </dsp:txBody>
      <dsp:txXfrm rot="-5400000">
        <a:off x="2852927" y="160506"/>
        <a:ext cx="5027458" cy="820988"/>
      </dsp:txXfrm>
    </dsp:sp>
    <dsp:sp modelId="{2C62B846-D719-0C47-A46C-C1198949534E}">
      <dsp:nvSpPr>
        <dsp:cNvPr id="0" name=""/>
        <dsp:cNvSpPr/>
      </dsp:nvSpPr>
      <dsp:spPr>
        <a:xfrm>
          <a:off x="0" y="2364"/>
          <a:ext cx="2852928" cy="11372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0" i="0" kern="1200"/>
            <a:t>Trust</a:t>
          </a:r>
          <a:endParaRPr lang="en-US" sz="3300" kern="1200"/>
        </a:p>
      </dsp:txBody>
      <dsp:txXfrm>
        <a:off x="55517" y="57881"/>
        <a:ext cx="2741894" cy="1026236"/>
      </dsp:txXfrm>
    </dsp:sp>
    <dsp:sp modelId="{3ACFFEF8-19C1-A84E-AEBD-C00B441D2B06}">
      <dsp:nvSpPr>
        <dsp:cNvPr id="0" name=""/>
        <dsp:cNvSpPr/>
      </dsp:nvSpPr>
      <dsp:spPr>
        <a:xfrm rot="5400000">
          <a:off x="4933955" y="-770802"/>
          <a:ext cx="909816" cy="507187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0" i="0" kern="1200"/>
            <a:t>How relevant is your cause to me and my community?</a:t>
          </a:r>
          <a:endParaRPr lang="en-US" sz="2500" kern="1200"/>
        </a:p>
      </dsp:txBody>
      <dsp:txXfrm rot="-5400000">
        <a:off x="2852927" y="1354640"/>
        <a:ext cx="5027458" cy="820988"/>
      </dsp:txXfrm>
    </dsp:sp>
    <dsp:sp modelId="{6F8FF5C6-1C05-6C43-A843-7C3A2E5F5D64}">
      <dsp:nvSpPr>
        <dsp:cNvPr id="0" name=""/>
        <dsp:cNvSpPr/>
      </dsp:nvSpPr>
      <dsp:spPr>
        <a:xfrm>
          <a:off x="0" y="1196498"/>
          <a:ext cx="2852928" cy="11372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0" i="0" kern="1200"/>
            <a:t>Relevance</a:t>
          </a:r>
          <a:endParaRPr lang="en-US" sz="3300" kern="1200"/>
        </a:p>
      </dsp:txBody>
      <dsp:txXfrm>
        <a:off x="55517" y="1252015"/>
        <a:ext cx="2741894" cy="1026236"/>
      </dsp:txXfrm>
    </dsp:sp>
    <dsp:sp modelId="{04538E44-F536-C640-BA5D-6A07DC401883}">
      <dsp:nvSpPr>
        <dsp:cNvPr id="0" name=""/>
        <dsp:cNvSpPr/>
      </dsp:nvSpPr>
      <dsp:spPr>
        <a:xfrm rot="5400000">
          <a:off x="4933955" y="423330"/>
          <a:ext cx="909816" cy="507187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0" i="0" kern="1200"/>
            <a:t>How urgent is the need you are meeting?</a:t>
          </a:r>
          <a:endParaRPr lang="en-US" sz="2500" kern="1200"/>
        </a:p>
      </dsp:txBody>
      <dsp:txXfrm rot="-5400000">
        <a:off x="2852927" y="2548772"/>
        <a:ext cx="5027458" cy="820988"/>
      </dsp:txXfrm>
    </dsp:sp>
    <dsp:sp modelId="{868A8CA3-1F3D-DA43-AFC2-6D8B2C01FDEE}">
      <dsp:nvSpPr>
        <dsp:cNvPr id="0" name=""/>
        <dsp:cNvSpPr/>
      </dsp:nvSpPr>
      <dsp:spPr>
        <a:xfrm>
          <a:off x="0" y="2390631"/>
          <a:ext cx="2852928" cy="11372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0" i="0" kern="1200"/>
            <a:t>Urgency</a:t>
          </a:r>
          <a:endParaRPr lang="en-US" sz="3300" kern="1200"/>
        </a:p>
      </dsp:txBody>
      <dsp:txXfrm>
        <a:off x="55517" y="2446148"/>
        <a:ext cx="2741894" cy="1026236"/>
      </dsp:txXfrm>
    </dsp:sp>
    <dsp:sp modelId="{BCBF2D6C-2128-A54C-835A-450BCD1E1067}">
      <dsp:nvSpPr>
        <dsp:cNvPr id="0" name=""/>
        <dsp:cNvSpPr/>
      </dsp:nvSpPr>
      <dsp:spPr>
        <a:xfrm rot="5400000">
          <a:off x="4933955" y="1617464"/>
          <a:ext cx="909816" cy="507187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0" i="0" kern="1200"/>
            <a:t>What will my donor experience be?</a:t>
          </a:r>
          <a:endParaRPr lang="en-US" sz="2500" kern="1200"/>
        </a:p>
      </dsp:txBody>
      <dsp:txXfrm rot="-5400000">
        <a:off x="2852927" y="3742906"/>
        <a:ext cx="5027458" cy="820988"/>
      </dsp:txXfrm>
    </dsp:sp>
    <dsp:sp modelId="{D491877D-ACA4-7F44-A1DD-DE0426C46970}">
      <dsp:nvSpPr>
        <dsp:cNvPr id="0" name=""/>
        <dsp:cNvSpPr/>
      </dsp:nvSpPr>
      <dsp:spPr>
        <a:xfrm>
          <a:off x="0" y="3584765"/>
          <a:ext cx="2852928" cy="11372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0" i="0" kern="1200"/>
            <a:t>Experience</a:t>
          </a:r>
          <a:endParaRPr lang="en-US" sz="3300" kern="1200"/>
        </a:p>
      </dsp:txBody>
      <dsp:txXfrm>
        <a:off x="55517" y="3640282"/>
        <a:ext cx="2741894" cy="1026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124C3-8F67-BF42-AB10-F062EC51805D}">
      <dsp:nvSpPr>
        <dsp:cNvPr id="0" name=""/>
        <dsp:cNvSpPr/>
      </dsp:nvSpPr>
      <dsp:spPr>
        <a:xfrm>
          <a:off x="1507174" y="-24466"/>
          <a:ext cx="4038915" cy="4038915"/>
        </a:xfrm>
        <a:prstGeom prst="circularArrow">
          <a:avLst>
            <a:gd name="adj1" fmla="val 5544"/>
            <a:gd name="adj2" fmla="val 330680"/>
            <a:gd name="adj3" fmla="val 13789229"/>
            <a:gd name="adj4" fmla="val 17377873"/>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175A0B-0912-9C49-8076-8AD720FD164F}">
      <dsp:nvSpPr>
        <dsp:cNvPr id="0" name=""/>
        <dsp:cNvSpPr/>
      </dsp:nvSpPr>
      <dsp:spPr>
        <a:xfrm>
          <a:off x="2586426" y="232"/>
          <a:ext cx="1880411" cy="94020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Gift</a:t>
          </a:r>
        </a:p>
      </dsp:txBody>
      <dsp:txXfrm>
        <a:off x="2632323" y="46129"/>
        <a:ext cx="1788617" cy="848411"/>
      </dsp:txXfrm>
    </dsp:sp>
    <dsp:sp modelId="{5857DB2C-8C1A-514D-A5BD-12B0B16DDFD9}">
      <dsp:nvSpPr>
        <dsp:cNvPr id="0" name=""/>
        <dsp:cNvSpPr/>
      </dsp:nvSpPr>
      <dsp:spPr>
        <a:xfrm>
          <a:off x="4224480" y="1190348"/>
          <a:ext cx="1880411" cy="940205"/>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en-US" sz="1700" kern="1200"/>
            <a:t>Stewardship </a:t>
          </a:r>
        </a:p>
        <a:p>
          <a:pPr marL="0" marR="0" lvl="0" indent="0" algn="ctr" defTabSz="914400" eaLnBrk="1" fontAlgn="auto" latinLnBrk="0" hangingPunct="1">
            <a:lnSpc>
              <a:spcPct val="90000"/>
            </a:lnSpc>
            <a:spcBef>
              <a:spcPct val="0"/>
            </a:spcBef>
            <a:spcAft>
              <a:spcPts val="0"/>
            </a:spcAft>
            <a:buClrTx/>
            <a:buSzTx/>
            <a:buFontTx/>
            <a:buNone/>
            <a:tabLst/>
            <a:defRPr/>
          </a:pPr>
          <a:r>
            <a:rPr lang="en-US" sz="1700" kern="1200"/>
            <a:t>Strategy</a:t>
          </a:r>
        </a:p>
        <a:p>
          <a:pPr lvl="0" algn="ctr" defTabSz="1200150">
            <a:lnSpc>
              <a:spcPct val="90000"/>
            </a:lnSpc>
            <a:spcBef>
              <a:spcPct val="0"/>
            </a:spcBef>
            <a:spcAft>
              <a:spcPct val="35000"/>
            </a:spcAft>
            <a:buNone/>
          </a:pPr>
          <a:endParaRPr lang="en-US" sz="1700" kern="1200"/>
        </a:p>
      </dsp:txBody>
      <dsp:txXfrm>
        <a:off x="4270377" y="1236245"/>
        <a:ext cx="1788617" cy="848411"/>
      </dsp:txXfrm>
    </dsp:sp>
    <dsp:sp modelId="{0D333EE6-3DF4-1A4F-8777-2889DE23E928}">
      <dsp:nvSpPr>
        <dsp:cNvPr id="0" name=""/>
        <dsp:cNvSpPr/>
      </dsp:nvSpPr>
      <dsp:spPr>
        <a:xfrm>
          <a:off x="3598799" y="3115996"/>
          <a:ext cx="1880411" cy="940205"/>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Recognition</a:t>
          </a:r>
        </a:p>
      </dsp:txBody>
      <dsp:txXfrm>
        <a:off x="3644696" y="3161893"/>
        <a:ext cx="1788617" cy="848411"/>
      </dsp:txXfrm>
    </dsp:sp>
    <dsp:sp modelId="{68A05EFC-7A5F-E74D-B58A-7383EB4A8321}">
      <dsp:nvSpPr>
        <dsp:cNvPr id="0" name=""/>
        <dsp:cNvSpPr/>
      </dsp:nvSpPr>
      <dsp:spPr>
        <a:xfrm>
          <a:off x="1574053" y="3115996"/>
          <a:ext cx="1880411" cy="940205"/>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On-going impact feedback</a:t>
          </a:r>
        </a:p>
      </dsp:txBody>
      <dsp:txXfrm>
        <a:off x="1619950" y="3161893"/>
        <a:ext cx="1788617" cy="848411"/>
      </dsp:txXfrm>
    </dsp:sp>
    <dsp:sp modelId="{7653211D-55F4-5D4A-85FB-1A32B8931870}">
      <dsp:nvSpPr>
        <dsp:cNvPr id="0" name=""/>
        <dsp:cNvSpPr/>
      </dsp:nvSpPr>
      <dsp:spPr>
        <a:xfrm>
          <a:off x="948372" y="1190348"/>
          <a:ext cx="1880411" cy="940205"/>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en-US" sz="1700" kern="1200"/>
            <a:t>Deepening Engagement</a:t>
          </a:r>
        </a:p>
      </dsp:txBody>
      <dsp:txXfrm>
        <a:off x="994269" y="1236245"/>
        <a:ext cx="1788617" cy="8484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39192-C6B6-D24A-9FDD-8C221153A35D}">
      <dsp:nvSpPr>
        <dsp:cNvPr id="0" name=""/>
        <dsp:cNvSpPr/>
      </dsp:nvSpPr>
      <dsp:spPr>
        <a:xfrm>
          <a:off x="0" y="59744"/>
          <a:ext cx="4211240" cy="151105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3. Special treatment and opportunities appropriate to level of gift</a:t>
          </a:r>
        </a:p>
      </dsp:txBody>
      <dsp:txXfrm>
        <a:off x="73764" y="133508"/>
        <a:ext cx="4063712" cy="1363527"/>
      </dsp:txXfrm>
    </dsp:sp>
    <dsp:sp modelId="{CB2CB108-5CCE-004E-A42B-8A34291B67D9}">
      <dsp:nvSpPr>
        <dsp:cNvPr id="0" name=""/>
        <dsp:cNvSpPr/>
      </dsp:nvSpPr>
      <dsp:spPr>
        <a:xfrm>
          <a:off x="0" y="1631279"/>
          <a:ext cx="4211240" cy="1511055"/>
        </a:xfrm>
        <a:prstGeom prst="roundRect">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2. Appropriate and consistent recognition, communication and opportunities for involvement</a:t>
          </a:r>
        </a:p>
      </dsp:txBody>
      <dsp:txXfrm>
        <a:off x="73764" y="1705043"/>
        <a:ext cx="4063712" cy="1363527"/>
      </dsp:txXfrm>
    </dsp:sp>
    <dsp:sp modelId="{574BC909-30DA-0D42-9C47-381C1AEB102B}">
      <dsp:nvSpPr>
        <dsp:cNvPr id="0" name=""/>
        <dsp:cNvSpPr/>
      </dsp:nvSpPr>
      <dsp:spPr>
        <a:xfrm>
          <a:off x="0" y="3202814"/>
          <a:ext cx="4211240" cy="1511055"/>
        </a:xfrm>
        <a:prstGeom prst="round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1. Accuracy in donor records, timely response, noting donor’s interest(s)</a:t>
          </a:r>
        </a:p>
      </dsp:txBody>
      <dsp:txXfrm>
        <a:off x="73764" y="3276578"/>
        <a:ext cx="4063712" cy="13635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7A09B-E287-46F5-982B-C63F2314564E}">
      <dsp:nvSpPr>
        <dsp:cNvPr id="0" name=""/>
        <dsp:cNvSpPr/>
      </dsp:nvSpPr>
      <dsp:spPr>
        <a:xfrm>
          <a:off x="637312" y="256103"/>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4F0B3F-49B1-464B-9702-BF053A8B936D}">
      <dsp:nvSpPr>
        <dsp:cNvPr id="0" name=""/>
        <dsp:cNvSpPr/>
      </dsp:nvSpPr>
      <dsp:spPr>
        <a:xfrm>
          <a:off x="142312" y="1561179"/>
          <a:ext cx="1800000" cy="199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Non-board volunteers are more engaged and major gifts committees (e.g.) are using the model</a:t>
          </a:r>
        </a:p>
      </dsp:txBody>
      <dsp:txXfrm>
        <a:off x="142312" y="1561179"/>
        <a:ext cx="1800000" cy="1994941"/>
      </dsp:txXfrm>
    </dsp:sp>
    <dsp:sp modelId="{BB55A07D-32C8-427E-9228-03AF7CAA43F3}">
      <dsp:nvSpPr>
        <dsp:cNvPr id="0" name=""/>
        <dsp:cNvSpPr/>
      </dsp:nvSpPr>
      <dsp:spPr>
        <a:xfrm>
          <a:off x="2752312" y="256103"/>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D0FB1-7E78-48C5-90FB-D32E817A6600}">
      <dsp:nvSpPr>
        <dsp:cNvPr id="0" name=""/>
        <dsp:cNvSpPr/>
      </dsp:nvSpPr>
      <dsp:spPr>
        <a:xfrm>
          <a:off x="2257312" y="1561179"/>
          <a:ext cx="1800000" cy="199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Staff members are getting involved as Ambassadors and Advocates – and many are making great Askers on team calls</a:t>
          </a:r>
        </a:p>
      </dsp:txBody>
      <dsp:txXfrm>
        <a:off x="2257312" y="1561179"/>
        <a:ext cx="1800000" cy="1994941"/>
      </dsp:txXfrm>
    </dsp:sp>
    <dsp:sp modelId="{9351F2B0-150B-406D-8790-ECC4F9F30E16}">
      <dsp:nvSpPr>
        <dsp:cNvPr id="0" name=""/>
        <dsp:cNvSpPr/>
      </dsp:nvSpPr>
      <dsp:spPr>
        <a:xfrm>
          <a:off x="4867312" y="256103"/>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7F1467-CA4A-4396-98BC-3C2DAD20CA6E}">
      <dsp:nvSpPr>
        <dsp:cNvPr id="0" name=""/>
        <dsp:cNvSpPr/>
      </dsp:nvSpPr>
      <dsp:spPr>
        <a:xfrm>
          <a:off x="4372312" y="1561179"/>
          <a:ext cx="1800000" cy="199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AAA has been integrated into job descriptions and recruitment matrices</a:t>
          </a:r>
        </a:p>
      </dsp:txBody>
      <dsp:txXfrm>
        <a:off x="4372312" y="1561179"/>
        <a:ext cx="1800000" cy="1994941"/>
      </dsp:txXfrm>
    </dsp:sp>
    <dsp:sp modelId="{49297ECD-E773-46AE-9C68-01023A01A39B}">
      <dsp:nvSpPr>
        <dsp:cNvPr id="0" name=""/>
        <dsp:cNvSpPr/>
      </dsp:nvSpPr>
      <dsp:spPr>
        <a:xfrm>
          <a:off x="6982312" y="256103"/>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D2E569-0ADC-4027-8FF2-A668667D0063}">
      <dsp:nvSpPr>
        <dsp:cNvPr id="0" name=""/>
        <dsp:cNvSpPr/>
      </dsp:nvSpPr>
      <dsp:spPr>
        <a:xfrm>
          <a:off x="6487312" y="1561179"/>
          <a:ext cx="1800000" cy="199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Confidence about their roles in relationship building and fundraising has increased among board volunteers</a:t>
          </a:r>
        </a:p>
      </dsp:txBody>
      <dsp:txXfrm>
        <a:off x="6487312" y="1561179"/>
        <a:ext cx="1800000" cy="199494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433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433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34808D6F-39D6-AC47-B282-C2C7593D2F80}" type="slidenum">
              <a:rPr lang="en-US"/>
              <a:pPr>
                <a:defRPr/>
              </a:pPr>
              <a:t>‹#›</a:t>
            </a:fld>
            <a:endParaRPr lang="en-US"/>
          </a:p>
        </p:txBody>
      </p:sp>
    </p:spTree>
    <p:extLst>
      <p:ext uri="{BB962C8B-B14F-4D97-AF65-F5344CB8AC3E}">
        <p14:creationId xmlns:p14="http://schemas.microsoft.com/office/powerpoint/2010/main" val="219637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249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49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49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249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2DD8C850-9F3F-EF44-A06A-954056C48702}" type="slidenum">
              <a:rPr lang="en-US"/>
              <a:pPr>
                <a:defRPr/>
              </a:pPr>
              <a:t>‹#›</a:t>
            </a:fld>
            <a:endParaRPr lang="en-US"/>
          </a:p>
        </p:txBody>
      </p:sp>
    </p:spTree>
    <p:extLst>
      <p:ext uri="{BB962C8B-B14F-4D97-AF65-F5344CB8AC3E}">
        <p14:creationId xmlns:p14="http://schemas.microsoft.com/office/powerpoint/2010/main" val="2519371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A04EE87-450C-1B49-88D1-C3D5789AD33B}" type="slidenum">
              <a:rPr lang="en-US" sz="1200">
                <a:latin typeface="Arial" charset="0"/>
              </a:rPr>
              <a:pPr/>
              <a:t>6</a:t>
            </a:fld>
            <a:endParaRPr lang="en-US" sz="1200">
              <a:latin typeface="Arial"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DD8C850-9F3F-EF44-A06A-954056C48702}" type="slidenum">
              <a:rPr lang="en-US" smtClean="0"/>
              <a:pPr>
                <a:defRPr/>
              </a:pPr>
              <a:t>9</a:t>
            </a:fld>
            <a:endParaRPr lang="en-US"/>
          </a:p>
        </p:txBody>
      </p:sp>
    </p:spTree>
    <p:extLst>
      <p:ext uri="{BB962C8B-B14F-4D97-AF65-F5344CB8AC3E}">
        <p14:creationId xmlns:p14="http://schemas.microsoft.com/office/powerpoint/2010/main" val="3548274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D863FBE-8AEF-1148-9856-29B0AFF1E32A}" type="slidenum">
              <a:rPr lang="en-US" sz="1200">
                <a:latin typeface="Arial" charset="0"/>
              </a:rPr>
              <a:pPr/>
              <a:t>10</a:t>
            </a:fld>
            <a:endParaRPr lang="en-US" sz="1200">
              <a:latin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DD8C850-9F3F-EF44-A06A-954056C48702}" type="slidenum">
              <a:rPr lang="en-US" smtClean="0"/>
              <a:pPr>
                <a:defRPr/>
              </a:pPr>
              <a:t>18</a:t>
            </a:fld>
            <a:endParaRPr lang="en-US"/>
          </a:p>
        </p:txBody>
      </p:sp>
    </p:spTree>
    <p:extLst>
      <p:ext uri="{BB962C8B-B14F-4D97-AF65-F5344CB8AC3E}">
        <p14:creationId xmlns:p14="http://schemas.microsoft.com/office/powerpoint/2010/main" val="4271099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DD8C850-9F3F-EF44-A06A-954056C48702}" type="slidenum">
              <a:rPr lang="en-US" smtClean="0"/>
              <a:pPr>
                <a:defRPr/>
              </a:pPr>
              <a:t>24</a:t>
            </a:fld>
            <a:endParaRPr lang="en-US"/>
          </a:p>
        </p:txBody>
      </p:sp>
    </p:spTree>
    <p:extLst>
      <p:ext uri="{BB962C8B-B14F-4D97-AF65-F5344CB8AC3E}">
        <p14:creationId xmlns:p14="http://schemas.microsoft.com/office/powerpoint/2010/main" val="3923814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DD1E5B-0567-5C4C-AD4D-B580193623BC}" type="slidenum">
              <a:rPr lang="en-US" smtClean="0"/>
              <a:pPr>
                <a:defRPr/>
              </a:pPr>
              <a:t>‹#›</a:t>
            </a:fld>
            <a:endParaRPr lang="en-US"/>
          </a:p>
        </p:txBody>
      </p:sp>
    </p:spTree>
    <p:extLst>
      <p:ext uri="{BB962C8B-B14F-4D97-AF65-F5344CB8AC3E}">
        <p14:creationId xmlns:p14="http://schemas.microsoft.com/office/powerpoint/2010/main" val="29745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FBBDCE7-CD80-3E42-B984-FB5F43790BE5}" type="slidenum">
              <a:rPr lang="en-US" smtClean="0"/>
              <a:pPr>
                <a:defRPr/>
              </a:pPr>
              <a:t>‹#›</a:t>
            </a:fld>
            <a:endParaRPr lang="en-US"/>
          </a:p>
        </p:txBody>
      </p:sp>
    </p:spTree>
    <p:extLst>
      <p:ext uri="{BB962C8B-B14F-4D97-AF65-F5344CB8AC3E}">
        <p14:creationId xmlns:p14="http://schemas.microsoft.com/office/powerpoint/2010/main" val="2876602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BBDCE7-CD80-3E42-B984-FB5F43790BE5}" type="slidenum">
              <a:rPr lang="en-US" smtClean="0"/>
              <a:pPr>
                <a:defRPr/>
              </a:pPr>
              <a:t>‹#›</a:t>
            </a:fld>
            <a:endParaRPr lang="en-US"/>
          </a:p>
        </p:txBody>
      </p:sp>
    </p:spTree>
    <p:extLst>
      <p:ext uri="{BB962C8B-B14F-4D97-AF65-F5344CB8AC3E}">
        <p14:creationId xmlns:p14="http://schemas.microsoft.com/office/powerpoint/2010/main" val="173248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BBDCE7-CD80-3E42-B984-FB5F43790BE5}" type="slidenum">
              <a:rPr lang="en-US" smtClean="0"/>
              <a:pPr>
                <a:defRPr/>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525736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BBDCE7-CD80-3E42-B984-FB5F43790BE5}" type="slidenum">
              <a:rPr lang="en-US" smtClean="0"/>
              <a:pPr>
                <a:defRPr/>
              </a:pPr>
              <a:t>‹#›</a:t>
            </a:fld>
            <a:endParaRPr lang="en-US"/>
          </a:p>
        </p:txBody>
      </p:sp>
    </p:spTree>
    <p:extLst>
      <p:ext uri="{BB962C8B-B14F-4D97-AF65-F5344CB8AC3E}">
        <p14:creationId xmlns:p14="http://schemas.microsoft.com/office/powerpoint/2010/main" val="1600547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BBDCE7-CD80-3E42-B984-FB5F43790BE5}" type="slidenum">
              <a:rPr lang="en-US" smtClean="0"/>
              <a:pPr>
                <a:defRPr/>
              </a:pPr>
              <a:t>‹#›</a:t>
            </a:fld>
            <a:endParaRPr lang="en-US"/>
          </a:p>
        </p:txBody>
      </p:sp>
    </p:spTree>
    <p:extLst>
      <p:ext uri="{BB962C8B-B14F-4D97-AF65-F5344CB8AC3E}">
        <p14:creationId xmlns:p14="http://schemas.microsoft.com/office/powerpoint/2010/main" val="852879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BBDCE7-CD80-3E42-B984-FB5F43790BE5}" type="slidenum">
              <a:rPr lang="en-US" smtClean="0"/>
              <a:pPr>
                <a:defRPr/>
              </a:pPr>
              <a:t>‹#›</a:t>
            </a:fld>
            <a:endParaRPr lang="en-US"/>
          </a:p>
        </p:txBody>
      </p:sp>
    </p:spTree>
    <p:extLst>
      <p:ext uri="{BB962C8B-B14F-4D97-AF65-F5344CB8AC3E}">
        <p14:creationId xmlns:p14="http://schemas.microsoft.com/office/powerpoint/2010/main" val="261921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31BF27-09C7-5A41-B9F1-0C48BA891A12}" type="slidenum">
              <a:rPr lang="en-US" smtClean="0"/>
              <a:pPr>
                <a:defRPr/>
              </a:pPr>
              <a:t>‹#›</a:t>
            </a:fld>
            <a:endParaRPr lang="en-US"/>
          </a:p>
        </p:txBody>
      </p:sp>
    </p:spTree>
    <p:extLst>
      <p:ext uri="{BB962C8B-B14F-4D97-AF65-F5344CB8AC3E}">
        <p14:creationId xmlns:p14="http://schemas.microsoft.com/office/powerpoint/2010/main" val="3271113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CDAA84-9ED6-6545-A4B2-69965992566D}" type="slidenum">
              <a:rPr lang="en-US" smtClean="0"/>
              <a:pPr>
                <a:defRPr/>
              </a:pPr>
              <a:t>‹#›</a:t>
            </a:fld>
            <a:endParaRPr lang="en-US"/>
          </a:p>
        </p:txBody>
      </p:sp>
    </p:spTree>
    <p:extLst>
      <p:ext uri="{BB962C8B-B14F-4D97-AF65-F5344CB8AC3E}">
        <p14:creationId xmlns:p14="http://schemas.microsoft.com/office/powerpoint/2010/main" val="309052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8B6034-89EC-C147-BA13-07F9EAB1A2E2}" type="slidenum">
              <a:rPr lang="en-US" smtClean="0"/>
              <a:pPr>
                <a:defRPr/>
              </a:pPr>
              <a:t>‹#›</a:t>
            </a:fld>
            <a:endParaRPr lang="en-US"/>
          </a:p>
        </p:txBody>
      </p:sp>
    </p:spTree>
    <p:extLst>
      <p:ext uri="{BB962C8B-B14F-4D97-AF65-F5344CB8AC3E}">
        <p14:creationId xmlns:p14="http://schemas.microsoft.com/office/powerpoint/2010/main" val="363840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EA786F-A044-C54B-88B2-827446334966}" type="slidenum">
              <a:rPr lang="en-US" smtClean="0"/>
              <a:pPr>
                <a:defRPr/>
              </a:pPr>
              <a:t>‹#›</a:t>
            </a:fld>
            <a:endParaRPr lang="en-US"/>
          </a:p>
        </p:txBody>
      </p:sp>
    </p:spTree>
    <p:extLst>
      <p:ext uri="{BB962C8B-B14F-4D97-AF65-F5344CB8AC3E}">
        <p14:creationId xmlns:p14="http://schemas.microsoft.com/office/powerpoint/2010/main" val="189917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AA59D57-2C6F-544B-A8CD-A4C28618561F}" type="slidenum">
              <a:rPr lang="en-US" smtClean="0"/>
              <a:pPr>
                <a:defRPr/>
              </a:pPr>
              <a:t>‹#›</a:t>
            </a:fld>
            <a:endParaRPr lang="en-US"/>
          </a:p>
        </p:txBody>
      </p:sp>
    </p:spTree>
    <p:extLst>
      <p:ext uri="{BB962C8B-B14F-4D97-AF65-F5344CB8AC3E}">
        <p14:creationId xmlns:p14="http://schemas.microsoft.com/office/powerpoint/2010/main" val="360263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9A0E665-E8E7-7743-ADDC-CDD524CA15C0}" type="slidenum">
              <a:rPr lang="en-US" smtClean="0"/>
              <a:pPr>
                <a:defRPr/>
              </a:pPr>
              <a:t>‹#›</a:t>
            </a:fld>
            <a:endParaRPr lang="en-US"/>
          </a:p>
        </p:txBody>
      </p:sp>
    </p:spTree>
    <p:extLst>
      <p:ext uri="{BB962C8B-B14F-4D97-AF65-F5344CB8AC3E}">
        <p14:creationId xmlns:p14="http://schemas.microsoft.com/office/powerpoint/2010/main" val="3087557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B8EF4B50-88B2-694D-B4CE-CD715832AE1D}" type="slidenum">
              <a:rPr lang="en-US" smtClean="0"/>
              <a:pPr>
                <a:defRPr/>
              </a:pPr>
              <a:t>‹#›</a:t>
            </a:fld>
            <a:endParaRPr lang="en-US"/>
          </a:p>
        </p:txBody>
      </p:sp>
    </p:spTree>
    <p:extLst>
      <p:ext uri="{BB962C8B-B14F-4D97-AF65-F5344CB8AC3E}">
        <p14:creationId xmlns:p14="http://schemas.microsoft.com/office/powerpoint/2010/main" val="67825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352E7A73-A367-FC4A-8943-6C5A111F5037}" type="slidenum">
              <a:rPr lang="en-US" smtClean="0"/>
              <a:pPr>
                <a:defRPr/>
              </a:pPr>
              <a:t>‹#›</a:t>
            </a:fld>
            <a:endParaRPr lang="en-US"/>
          </a:p>
        </p:txBody>
      </p:sp>
    </p:spTree>
    <p:extLst>
      <p:ext uri="{BB962C8B-B14F-4D97-AF65-F5344CB8AC3E}">
        <p14:creationId xmlns:p14="http://schemas.microsoft.com/office/powerpoint/2010/main" val="254210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E0458D79-D791-F74A-94CA-CC0D57954A14}" type="slidenum">
              <a:rPr lang="en-US" smtClean="0"/>
              <a:pPr>
                <a:defRPr/>
              </a:pPr>
              <a:t>‹#›</a:t>
            </a:fld>
            <a:endParaRPr lang="en-US"/>
          </a:p>
        </p:txBody>
      </p:sp>
    </p:spTree>
    <p:extLst>
      <p:ext uri="{BB962C8B-B14F-4D97-AF65-F5344CB8AC3E}">
        <p14:creationId xmlns:p14="http://schemas.microsoft.com/office/powerpoint/2010/main" val="958130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9C8E89E-3FA5-224C-9F63-42C377DF17AE}" type="slidenum">
              <a:rPr lang="en-US" smtClean="0"/>
              <a:pPr>
                <a:defRPr/>
              </a:pPr>
              <a:t>‹#›</a:t>
            </a:fld>
            <a:endParaRPr lang="en-US"/>
          </a:p>
        </p:txBody>
      </p:sp>
    </p:spTree>
    <p:extLst>
      <p:ext uri="{BB962C8B-B14F-4D97-AF65-F5344CB8AC3E}">
        <p14:creationId xmlns:p14="http://schemas.microsoft.com/office/powerpoint/2010/main" val="353395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FBBDCE7-CD80-3E42-B984-FB5F43790BE5}" type="slidenum">
              <a:rPr lang="en-US" smtClean="0"/>
              <a:pPr>
                <a:defRPr/>
              </a:pPr>
              <a:t>‹#›</a:t>
            </a:fld>
            <a:endParaRPr lang="en-US"/>
          </a:p>
        </p:txBody>
      </p:sp>
    </p:spTree>
    <p:extLst>
      <p:ext uri="{BB962C8B-B14F-4D97-AF65-F5344CB8AC3E}">
        <p14:creationId xmlns:p14="http://schemas.microsoft.com/office/powerpoint/2010/main" val="1001688324"/>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freeimageslive.co.uk/free_stock_image/complexlightjpg" TargetMode="External"/><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mailto:kaysprinkelgrace@gmail.com"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www.kaygrace.org/"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01"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03" name="Freeform: Shape 202">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5362" name="Rectangle 3"/>
          <p:cNvSpPr>
            <a:spLocks noGrp="1" noChangeArrowheads="1"/>
          </p:cNvSpPr>
          <p:nvPr>
            <p:ph type="subTitle" idx="1"/>
          </p:nvPr>
        </p:nvSpPr>
        <p:spPr>
          <a:xfrm>
            <a:off x="866216" y="4777380"/>
            <a:ext cx="5231183" cy="1242420"/>
          </a:xfrm>
        </p:spPr>
        <p:txBody>
          <a:bodyPr>
            <a:normAutofit/>
          </a:bodyPr>
          <a:lstStyle/>
          <a:p>
            <a:pPr eaLnBrk="1" hangingPunct="1">
              <a:lnSpc>
                <a:spcPct val="90000"/>
              </a:lnSpc>
            </a:pPr>
            <a:r>
              <a:rPr lang="en-US" sz="1800" dirty="0">
                <a:solidFill>
                  <a:schemeClr val="tx1">
                    <a:lumMod val="85000"/>
                    <a:lumOff val="15000"/>
                  </a:schemeClr>
                </a:solidFill>
                <a:latin typeface="Arial Narrow" charset="0"/>
              </a:rPr>
              <a:t>Latino Board Leadership Academy</a:t>
            </a:r>
          </a:p>
          <a:p>
            <a:pPr eaLnBrk="1" hangingPunct="1">
              <a:lnSpc>
                <a:spcPct val="90000"/>
              </a:lnSpc>
            </a:pPr>
            <a:r>
              <a:rPr lang="en-US" sz="1800" dirty="0">
                <a:solidFill>
                  <a:schemeClr val="tx1">
                    <a:lumMod val="85000"/>
                    <a:lumOff val="15000"/>
                  </a:schemeClr>
                </a:solidFill>
                <a:latin typeface="Arial Narrow" charset="0"/>
              </a:rPr>
              <a:t>May 25, 2022</a:t>
            </a:r>
          </a:p>
          <a:p>
            <a:pPr eaLnBrk="1" hangingPunct="1">
              <a:lnSpc>
                <a:spcPct val="90000"/>
              </a:lnSpc>
            </a:pPr>
            <a:r>
              <a:rPr lang="en-US" sz="1800" dirty="0">
                <a:solidFill>
                  <a:schemeClr val="tx1">
                    <a:lumMod val="85000"/>
                    <a:lumOff val="15000"/>
                  </a:schemeClr>
                </a:solidFill>
                <a:latin typeface="Arial Narrow" charset="0"/>
              </a:rPr>
              <a:t>Kay Sprinkel Grace, Presenter</a:t>
            </a:r>
          </a:p>
          <a:p>
            <a:pPr eaLnBrk="1" hangingPunct="1">
              <a:lnSpc>
                <a:spcPct val="90000"/>
              </a:lnSpc>
            </a:pPr>
            <a:endParaRPr lang="en-US" sz="1800" dirty="0">
              <a:solidFill>
                <a:schemeClr val="tx1">
                  <a:lumMod val="85000"/>
                  <a:lumOff val="15000"/>
                </a:schemeClr>
              </a:solidFill>
              <a:latin typeface="Arial Narrow" charset="0"/>
            </a:endParaRPr>
          </a:p>
          <a:p>
            <a:pPr eaLnBrk="1" hangingPunct="1">
              <a:lnSpc>
                <a:spcPct val="90000"/>
              </a:lnSpc>
            </a:pPr>
            <a:endParaRPr lang="en-US" sz="1100" dirty="0">
              <a:solidFill>
                <a:schemeClr val="tx1">
                  <a:lumMod val="85000"/>
                  <a:lumOff val="15000"/>
                </a:schemeClr>
              </a:solidFill>
              <a:latin typeface="Arial Narrow" charset="0"/>
            </a:endParaRPr>
          </a:p>
          <a:p>
            <a:pPr eaLnBrk="1" hangingPunct="1">
              <a:lnSpc>
                <a:spcPct val="90000"/>
              </a:lnSpc>
            </a:pPr>
            <a:endParaRPr lang="en-US" sz="1100" dirty="0">
              <a:solidFill>
                <a:schemeClr val="tx1">
                  <a:lumMod val="85000"/>
                  <a:lumOff val="15000"/>
                </a:schemeClr>
              </a:solidFill>
              <a:latin typeface="Arial Narrow" charset="0"/>
            </a:endParaRPr>
          </a:p>
        </p:txBody>
      </p:sp>
      <p:sp>
        <p:nvSpPr>
          <p:cNvPr id="123906" name="Rectangle 2"/>
          <p:cNvSpPr>
            <a:spLocks noGrp="1" noChangeArrowheads="1"/>
          </p:cNvSpPr>
          <p:nvPr>
            <p:ph type="ctrTitle"/>
          </p:nvPr>
        </p:nvSpPr>
        <p:spPr>
          <a:xfrm>
            <a:off x="866216" y="1447800"/>
            <a:ext cx="5231186" cy="3329581"/>
          </a:xfrm>
        </p:spPr>
        <p:txBody>
          <a:bodyPr>
            <a:normAutofit/>
          </a:bodyPr>
          <a:lstStyle/>
          <a:p>
            <a:pPr eaLnBrk="1" hangingPunct="1">
              <a:lnSpc>
                <a:spcPct val="90000"/>
              </a:lnSpc>
              <a:defRPr/>
            </a:pPr>
            <a:r>
              <a:rPr lang="en-US" sz="5000" dirty="0">
                <a:ea typeface="+mj-ea"/>
                <a:cs typeface="+mj-cs"/>
              </a:rPr>
              <a:t>Maximizing Your Role as a Board Member:  </a:t>
            </a:r>
            <a:br>
              <a:rPr lang="en-US" sz="5000" dirty="0">
                <a:ea typeface="+mj-ea"/>
                <a:cs typeface="+mj-cs"/>
              </a:rPr>
            </a:br>
            <a:r>
              <a:rPr lang="en-US" sz="5000" dirty="0">
                <a:ea typeface="+mj-ea"/>
                <a:cs typeface="+mj-cs"/>
              </a:rPr>
              <a:t>The AAA Way</a:t>
            </a:r>
          </a:p>
        </p:txBody>
      </p:sp>
      <p:sp>
        <p:nvSpPr>
          <p:cNvPr id="205" name="Rectangle 204">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7" name="Rectangle 136">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1" name="Freeform: Shape 140">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1506" name="Rectangle 2"/>
          <p:cNvSpPr>
            <a:spLocks noGrp="1" noChangeArrowheads="1"/>
          </p:cNvSpPr>
          <p:nvPr>
            <p:ph type="title"/>
          </p:nvPr>
        </p:nvSpPr>
        <p:spPr>
          <a:xfrm>
            <a:off x="827484" y="452718"/>
            <a:ext cx="6710641" cy="1400530"/>
          </a:xfrm>
        </p:spPr>
        <p:txBody>
          <a:bodyPr anchor="ctr">
            <a:normAutofit/>
          </a:bodyPr>
          <a:lstStyle/>
          <a:p>
            <a:pPr eaLnBrk="1" hangingPunct="1">
              <a:defRPr/>
            </a:pPr>
            <a:r>
              <a:rPr lang="en-US">
                <a:solidFill>
                  <a:srgbClr val="FFFFFF"/>
                </a:solidFill>
                <a:ea typeface="+mj-ea"/>
                <a:cs typeface="+mj-cs"/>
              </a:rPr>
              <a:t>1. Ambassadors</a:t>
            </a:r>
          </a:p>
        </p:txBody>
      </p:sp>
      <p:sp>
        <p:nvSpPr>
          <p:cNvPr id="25602" name="Rectangle 3"/>
          <p:cNvSpPr>
            <a:spLocks noGrp="1" noChangeArrowheads="1"/>
          </p:cNvSpPr>
          <p:nvPr>
            <p:ph idx="1"/>
          </p:nvPr>
        </p:nvSpPr>
        <p:spPr>
          <a:xfrm>
            <a:off x="827484" y="2588000"/>
            <a:ext cx="7402116" cy="3817282"/>
          </a:xfrm>
        </p:spPr>
        <p:txBody>
          <a:bodyPr>
            <a:normAutofit/>
          </a:bodyPr>
          <a:lstStyle/>
          <a:p>
            <a:pPr eaLnBrk="1" hangingPunct="1"/>
            <a:r>
              <a:rPr lang="en-US" dirty="0">
                <a:latin typeface="+mn-lt"/>
              </a:rPr>
              <a:t>A role everyone has to play (no excuses!)</a:t>
            </a:r>
          </a:p>
          <a:p>
            <a:pPr eaLnBrk="1" hangingPunct="1"/>
            <a:r>
              <a:rPr lang="en-US" dirty="0">
                <a:latin typeface="+mn-lt"/>
              </a:rPr>
              <a:t>Starring roles in cultivation of prospective donors and stewardship of continuing donor-investors</a:t>
            </a:r>
          </a:p>
          <a:p>
            <a:pPr eaLnBrk="1" hangingPunct="1"/>
            <a:r>
              <a:rPr lang="en-US" dirty="0">
                <a:latin typeface="+mn-lt"/>
              </a:rPr>
              <a:t>Need to be well oriented and coached in the messages about your priorities</a:t>
            </a:r>
          </a:p>
          <a:p>
            <a:pPr eaLnBrk="1" hangingPunct="1"/>
            <a:r>
              <a:rPr lang="en-US" dirty="0">
                <a:latin typeface="+mn-lt"/>
              </a:rPr>
              <a:t>Masters of the </a:t>
            </a:r>
            <a:r>
              <a:rPr lang="ja-JP" altLang="en-US">
                <a:latin typeface="+mn-lt"/>
              </a:rPr>
              <a:t>“</a:t>
            </a:r>
            <a:r>
              <a:rPr lang="en-US" altLang="ja-JP" dirty="0">
                <a:latin typeface="+mn-lt"/>
              </a:rPr>
              <a:t>elevator speech</a:t>
            </a:r>
            <a:r>
              <a:rPr lang="ja-JP" altLang="en-US">
                <a:latin typeface="+mn-lt"/>
              </a:rPr>
              <a:t>”</a:t>
            </a:r>
            <a:r>
              <a:rPr lang="en-US" altLang="ja-JP" dirty="0">
                <a:latin typeface="+mn-lt"/>
              </a:rPr>
              <a:t> (and the </a:t>
            </a:r>
            <a:r>
              <a:rPr lang="ja-JP" altLang="en-US">
                <a:latin typeface="+mn-lt"/>
              </a:rPr>
              <a:t>“</a:t>
            </a:r>
            <a:r>
              <a:rPr lang="en-US" altLang="ja-JP" dirty="0">
                <a:latin typeface="+mn-lt"/>
              </a:rPr>
              <a:t>elevator question</a:t>
            </a:r>
            <a:r>
              <a:rPr lang="ja-JP" altLang="en-US">
                <a:latin typeface="+mn-lt"/>
              </a:rPr>
              <a:t>”</a:t>
            </a:r>
            <a:r>
              <a:rPr lang="en-US" altLang="ja-JP" dirty="0">
                <a:latin typeface="+mn-lt"/>
              </a:rPr>
              <a:t>)</a:t>
            </a:r>
          </a:p>
          <a:p>
            <a:pPr eaLnBrk="1" hangingPunct="1"/>
            <a:r>
              <a:rPr lang="en-US" dirty="0">
                <a:latin typeface="+mn-lt"/>
              </a:rPr>
              <a:t>Catalysts for donor-investor renewal</a:t>
            </a:r>
          </a:p>
          <a:p>
            <a:pPr eaLnBrk="1" hangingPunct="1"/>
            <a:r>
              <a:rPr lang="en-US" dirty="0">
                <a:latin typeface="+mn-lt"/>
              </a:rPr>
              <a:t>Can you be a confident Ambassador?  If not, what do you need?</a:t>
            </a:r>
          </a:p>
        </p:txBody>
      </p:sp>
      <p:sp>
        <p:nvSpPr>
          <p:cNvPr id="2" name="Slide Number Placeholder 1">
            <a:extLst>
              <a:ext uri="{FF2B5EF4-FFF2-40B4-BE49-F238E27FC236}">
                <a16:creationId xmlns:a16="http://schemas.microsoft.com/office/drawing/2014/main" id="{E7E699FD-DF42-A446-9BA9-8B8385DC6A15}"/>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10</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7" name="Rectangle 136">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1" name="Freeform: Shape 140">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2530" name="Rectangle 2"/>
          <p:cNvSpPr>
            <a:spLocks noGrp="1" noChangeArrowheads="1"/>
          </p:cNvSpPr>
          <p:nvPr>
            <p:ph type="title"/>
          </p:nvPr>
        </p:nvSpPr>
        <p:spPr>
          <a:xfrm>
            <a:off x="827484" y="452718"/>
            <a:ext cx="6710641" cy="1400530"/>
          </a:xfrm>
        </p:spPr>
        <p:txBody>
          <a:bodyPr anchor="ctr">
            <a:normAutofit/>
          </a:bodyPr>
          <a:lstStyle/>
          <a:p>
            <a:pPr eaLnBrk="1" hangingPunct="1">
              <a:defRPr/>
            </a:pPr>
            <a:r>
              <a:rPr lang="en-US">
                <a:solidFill>
                  <a:srgbClr val="FFFFFF"/>
                </a:solidFill>
                <a:ea typeface="+mj-ea"/>
                <a:cs typeface="+mj-cs"/>
              </a:rPr>
              <a:t>2. Advocates</a:t>
            </a:r>
          </a:p>
        </p:txBody>
      </p:sp>
      <p:sp>
        <p:nvSpPr>
          <p:cNvPr id="27650" name="Rectangle 3"/>
          <p:cNvSpPr>
            <a:spLocks noGrp="1" noChangeArrowheads="1"/>
          </p:cNvSpPr>
          <p:nvPr>
            <p:ph idx="1"/>
          </p:nvPr>
        </p:nvSpPr>
        <p:spPr>
          <a:xfrm>
            <a:off x="827484" y="2763520"/>
            <a:ext cx="6709905" cy="3484879"/>
          </a:xfrm>
        </p:spPr>
        <p:txBody>
          <a:bodyPr>
            <a:normAutofit fontScale="92500" lnSpcReduction="10000"/>
          </a:bodyPr>
          <a:lstStyle/>
          <a:p>
            <a:pPr eaLnBrk="1" hangingPunct="1">
              <a:lnSpc>
                <a:spcPct val="90000"/>
              </a:lnSpc>
            </a:pPr>
            <a:r>
              <a:rPr lang="en-US" dirty="0">
                <a:latin typeface="+mn-lt"/>
              </a:rPr>
              <a:t>At work or in the carpool – you are strategic in your  information sharing</a:t>
            </a:r>
          </a:p>
          <a:p>
            <a:pPr eaLnBrk="1" hangingPunct="1">
              <a:lnSpc>
                <a:spcPct val="90000"/>
              </a:lnSpc>
            </a:pPr>
            <a:r>
              <a:rPr lang="en-US" dirty="0">
                <a:latin typeface="+mn-lt"/>
              </a:rPr>
              <a:t>You  may also be asked to advocate for your organization on a more formal basis with government, another organization with which you are partnering or an institutional funder</a:t>
            </a:r>
          </a:p>
          <a:p>
            <a:pPr eaLnBrk="1" hangingPunct="1">
              <a:lnSpc>
                <a:spcPct val="90000"/>
              </a:lnSpc>
            </a:pPr>
            <a:r>
              <a:rPr lang="en-US" dirty="0">
                <a:latin typeface="+mn-lt"/>
              </a:rPr>
              <a:t>Are informed not only of the case for support, but also knowledgeable about your strategic plan and mission</a:t>
            </a:r>
          </a:p>
          <a:p>
            <a:pPr eaLnBrk="1" hangingPunct="1">
              <a:lnSpc>
                <a:spcPct val="90000"/>
              </a:lnSpc>
            </a:pPr>
            <a:r>
              <a:rPr lang="en-US" dirty="0">
                <a:latin typeface="+mn-lt"/>
              </a:rPr>
              <a:t>Are well coached on desired results of the advocacy and handling objections</a:t>
            </a:r>
          </a:p>
          <a:p>
            <a:pPr eaLnBrk="1" hangingPunct="1">
              <a:lnSpc>
                <a:spcPct val="90000"/>
              </a:lnSpc>
            </a:pPr>
            <a:r>
              <a:rPr lang="en-US" dirty="0">
                <a:latin typeface="+mn-lt"/>
              </a:rPr>
              <a:t>Do you feel you might be an effective Advocate?</a:t>
            </a:r>
          </a:p>
        </p:txBody>
      </p:sp>
      <p:sp>
        <p:nvSpPr>
          <p:cNvPr id="2" name="Slide Number Placeholder 1">
            <a:extLst>
              <a:ext uri="{FF2B5EF4-FFF2-40B4-BE49-F238E27FC236}">
                <a16:creationId xmlns:a16="http://schemas.microsoft.com/office/drawing/2014/main" id="{0BE4BA63-74E2-2F4D-90F2-4B381CE64730}"/>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11</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8678" name="Rectangle 77">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554" name="Rectangle 2"/>
          <p:cNvSpPr>
            <a:spLocks noGrp="1" noChangeArrowheads="1"/>
          </p:cNvSpPr>
          <p:nvPr>
            <p:ph type="title"/>
          </p:nvPr>
        </p:nvSpPr>
        <p:spPr>
          <a:xfrm>
            <a:off x="465676" y="237756"/>
            <a:ext cx="4641143" cy="742334"/>
          </a:xfrm>
        </p:spPr>
        <p:txBody>
          <a:bodyPr>
            <a:normAutofit/>
          </a:bodyPr>
          <a:lstStyle/>
          <a:p>
            <a:pPr eaLnBrk="1" hangingPunct="1">
              <a:defRPr/>
            </a:pPr>
            <a:r>
              <a:rPr lang="en-US" dirty="0">
                <a:solidFill>
                  <a:srgbClr val="EBEBEB"/>
                </a:solidFill>
                <a:ea typeface="+mj-ea"/>
                <a:cs typeface="+mj-cs"/>
              </a:rPr>
              <a:t>3. Askers</a:t>
            </a:r>
          </a:p>
        </p:txBody>
      </p:sp>
      <p:sp>
        <p:nvSpPr>
          <p:cNvPr id="28674" name="Rectangle 3"/>
          <p:cNvSpPr>
            <a:spLocks noGrp="1" noChangeArrowheads="1"/>
          </p:cNvSpPr>
          <p:nvPr>
            <p:ph idx="1"/>
          </p:nvPr>
        </p:nvSpPr>
        <p:spPr>
          <a:xfrm>
            <a:off x="486697" y="1063424"/>
            <a:ext cx="4641142" cy="5160396"/>
          </a:xfrm>
        </p:spPr>
        <p:txBody>
          <a:bodyPr>
            <a:noAutofit/>
          </a:bodyPr>
          <a:lstStyle/>
          <a:p>
            <a:pPr eaLnBrk="1" hangingPunct="1">
              <a:lnSpc>
                <a:spcPct val="90000"/>
              </a:lnSpc>
            </a:pPr>
            <a:r>
              <a:rPr lang="en-US" dirty="0">
                <a:solidFill>
                  <a:srgbClr val="FFFFFF"/>
                </a:solidFill>
                <a:latin typeface="+mn-lt"/>
              </a:rPr>
              <a:t>Enjoy asking</a:t>
            </a:r>
          </a:p>
          <a:p>
            <a:pPr eaLnBrk="1" hangingPunct="1">
              <a:lnSpc>
                <a:spcPct val="90000"/>
              </a:lnSpc>
            </a:pPr>
            <a:r>
              <a:rPr lang="en-US" dirty="0">
                <a:solidFill>
                  <a:srgbClr val="FFFFFF"/>
                </a:solidFill>
                <a:latin typeface="+mn-lt"/>
              </a:rPr>
              <a:t>Well informed, well trained</a:t>
            </a:r>
          </a:p>
          <a:p>
            <a:pPr eaLnBrk="1" hangingPunct="1">
              <a:lnSpc>
                <a:spcPct val="90000"/>
              </a:lnSpc>
            </a:pPr>
            <a:r>
              <a:rPr lang="ja-JP" altLang="en-US">
                <a:solidFill>
                  <a:srgbClr val="FFFFFF"/>
                </a:solidFill>
                <a:latin typeface="+mn-lt"/>
              </a:rPr>
              <a:t>“</a:t>
            </a:r>
            <a:r>
              <a:rPr lang="en-US" altLang="ja-JP" dirty="0">
                <a:solidFill>
                  <a:srgbClr val="FFFFFF"/>
                </a:solidFill>
                <a:latin typeface="+mn-lt"/>
              </a:rPr>
              <a:t>Matched</a:t>
            </a:r>
            <a:r>
              <a:rPr lang="ja-JP" altLang="en-US">
                <a:solidFill>
                  <a:srgbClr val="FFFFFF"/>
                </a:solidFill>
                <a:latin typeface="+mn-lt"/>
              </a:rPr>
              <a:t>”</a:t>
            </a:r>
            <a:r>
              <a:rPr lang="en-US" altLang="ja-JP" dirty="0">
                <a:solidFill>
                  <a:srgbClr val="FFFFFF"/>
                </a:solidFill>
                <a:latin typeface="+mn-lt"/>
              </a:rPr>
              <a:t> with prospective or current donors for maximum possibility of success</a:t>
            </a:r>
          </a:p>
          <a:p>
            <a:pPr eaLnBrk="1" hangingPunct="1">
              <a:lnSpc>
                <a:spcPct val="90000"/>
              </a:lnSpc>
            </a:pPr>
            <a:r>
              <a:rPr lang="en-US" dirty="0">
                <a:solidFill>
                  <a:srgbClr val="FFFFFF"/>
                </a:solidFill>
                <a:latin typeface="+mn-lt"/>
              </a:rPr>
              <a:t>Team with another board asker or staff leader</a:t>
            </a:r>
          </a:p>
          <a:p>
            <a:pPr eaLnBrk="1" hangingPunct="1">
              <a:lnSpc>
                <a:spcPct val="90000"/>
              </a:lnSpc>
            </a:pPr>
            <a:r>
              <a:rPr lang="en-US" dirty="0">
                <a:solidFill>
                  <a:srgbClr val="FFFFFF"/>
                </a:solidFill>
                <a:latin typeface="+mn-lt"/>
              </a:rPr>
              <a:t>Staff organizes the ask so the Asker</a:t>
            </a:r>
            <a:r>
              <a:rPr lang="ja-JP" altLang="en-US">
                <a:solidFill>
                  <a:srgbClr val="FFFFFF"/>
                </a:solidFill>
                <a:latin typeface="+mn-lt"/>
              </a:rPr>
              <a:t>’</a:t>
            </a:r>
            <a:r>
              <a:rPr lang="en-US" altLang="ja-JP" dirty="0">
                <a:solidFill>
                  <a:srgbClr val="FFFFFF"/>
                </a:solidFill>
                <a:latin typeface="+mn-lt"/>
              </a:rPr>
              <a:t>s focus can be on the single purpose of getting (or renewing) the gift</a:t>
            </a:r>
          </a:p>
          <a:p>
            <a:pPr eaLnBrk="1" hangingPunct="1">
              <a:lnSpc>
                <a:spcPct val="90000"/>
              </a:lnSpc>
            </a:pPr>
            <a:r>
              <a:rPr lang="en-US" dirty="0">
                <a:solidFill>
                  <a:srgbClr val="FFFFFF"/>
                </a:solidFill>
                <a:latin typeface="+mn-lt"/>
              </a:rPr>
              <a:t>Benefit from the work of the Ambassadors and Advocates</a:t>
            </a:r>
          </a:p>
          <a:p>
            <a:pPr eaLnBrk="1" hangingPunct="1">
              <a:lnSpc>
                <a:spcPct val="90000"/>
              </a:lnSpc>
            </a:pPr>
            <a:r>
              <a:rPr lang="en-US" dirty="0">
                <a:solidFill>
                  <a:srgbClr val="FFFFFF"/>
                </a:solidFill>
                <a:latin typeface="+mn-lt"/>
              </a:rPr>
              <a:t>How many of you think you are or could be a confident Asker?</a:t>
            </a:r>
          </a:p>
        </p:txBody>
      </p:sp>
      <p:sp>
        <p:nvSpPr>
          <p:cNvPr id="80"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28676" name="Picture 28675" descr="White puzzle with one red piece">
            <a:extLst>
              <a:ext uri="{FF2B5EF4-FFF2-40B4-BE49-F238E27FC236}">
                <a16:creationId xmlns:a16="http://schemas.microsoft.com/office/drawing/2014/main" id="{17EA41CE-9F16-4F61-A7C5-D39C8E0232A1}"/>
              </a:ext>
            </a:extLst>
          </p:cNvPr>
          <p:cNvPicPr>
            <a:picLocks noChangeAspect="1"/>
          </p:cNvPicPr>
          <p:nvPr/>
        </p:nvPicPr>
        <p:blipFill rotWithShape="1">
          <a:blip r:embed="rId3"/>
          <a:srcRect l="35546" r="33922"/>
          <a:stretch/>
        </p:blipFill>
        <p:spPr>
          <a:xfrm>
            <a:off x="5421881" y="1"/>
            <a:ext cx="372243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2" name="Slide Number Placeholder 1">
            <a:extLst>
              <a:ext uri="{FF2B5EF4-FFF2-40B4-BE49-F238E27FC236}">
                <a16:creationId xmlns:a16="http://schemas.microsoft.com/office/drawing/2014/main" id="{7122D586-62AD-D34E-B803-5139A9EB2A4B}"/>
              </a:ext>
            </a:extLst>
          </p:cNvPr>
          <p:cNvSpPr>
            <a:spLocks noGrp="1"/>
          </p:cNvSpPr>
          <p:nvPr>
            <p:ph type="sldNum" sz="quarter" idx="12"/>
          </p:nvPr>
        </p:nvSpPr>
        <p:spPr/>
        <p:txBody>
          <a:bodyPr/>
          <a:lstStyle/>
          <a:p>
            <a:pPr>
              <a:defRPr/>
            </a:pPr>
            <a:fld id="{508B6034-89EC-C147-BA13-07F9EAB1A2E2}"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3" name="Rectangle 7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77" name="Freeform: Shape 7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827484" y="452718"/>
            <a:ext cx="6710641" cy="1400530"/>
          </a:xfrm>
        </p:spPr>
        <p:txBody>
          <a:bodyPr anchor="ctr">
            <a:normAutofit/>
          </a:bodyPr>
          <a:lstStyle/>
          <a:p>
            <a:pPr eaLnBrk="1" hangingPunct="1">
              <a:lnSpc>
                <a:spcPct val="90000"/>
              </a:lnSpc>
              <a:defRPr/>
            </a:pPr>
            <a:br>
              <a:rPr lang="en-US" sz="2300">
                <a:solidFill>
                  <a:srgbClr val="FFFFFF"/>
                </a:solidFill>
                <a:ea typeface="+mj-ea"/>
                <a:cs typeface="+mj-cs"/>
              </a:rPr>
            </a:br>
            <a:r>
              <a:rPr lang="en-US" sz="2300">
                <a:solidFill>
                  <a:srgbClr val="FFFFFF"/>
                </a:solidFill>
                <a:ea typeface="+mj-ea"/>
                <a:cs typeface="+mj-cs"/>
              </a:rPr>
              <a:t>BOARD MEMBER </a:t>
            </a:r>
            <a:br>
              <a:rPr lang="en-US" sz="2300">
                <a:solidFill>
                  <a:srgbClr val="FFFFFF"/>
                </a:solidFill>
                <a:ea typeface="+mj-ea"/>
                <a:cs typeface="+mj-cs"/>
              </a:rPr>
            </a:br>
            <a:r>
              <a:rPr lang="en-US" sz="2300">
                <a:solidFill>
                  <a:srgbClr val="FFFFFF"/>
                </a:solidFill>
                <a:ea typeface="+mj-ea"/>
                <a:cs typeface="+mj-cs"/>
              </a:rPr>
              <a:t>OPPORTUNITY </a:t>
            </a:r>
            <a:r>
              <a:rPr lang="en-US" sz="2300">
                <a:solidFill>
                  <a:srgbClr val="FFFFFF"/>
                </a:solidFill>
              </a:rPr>
              <a:t>CHECK</a:t>
            </a:r>
            <a:r>
              <a:rPr lang="en-US" sz="2300">
                <a:solidFill>
                  <a:srgbClr val="FFFFFF"/>
                </a:solidFill>
                <a:ea typeface="+mj-ea"/>
                <a:cs typeface="+mj-cs"/>
              </a:rPr>
              <a:t>LIST</a:t>
            </a:r>
            <a:br>
              <a:rPr lang="en-US" sz="2300" b="1">
                <a:solidFill>
                  <a:srgbClr val="FFFFFF"/>
                </a:solidFill>
                <a:ea typeface="+mj-ea"/>
                <a:cs typeface="+mj-cs"/>
              </a:rPr>
            </a:br>
            <a:endParaRPr lang="en-US" sz="2300">
              <a:solidFill>
                <a:srgbClr val="FFFFFF"/>
              </a:solidFill>
              <a:ea typeface="+mj-ea"/>
              <a:cs typeface="+mj-cs"/>
            </a:endParaRPr>
          </a:p>
        </p:txBody>
      </p:sp>
      <p:sp>
        <p:nvSpPr>
          <p:cNvPr id="32770" name="Content Placeholder 2"/>
          <p:cNvSpPr>
            <a:spLocks noGrp="1"/>
          </p:cNvSpPr>
          <p:nvPr>
            <p:ph idx="1"/>
          </p:nvPr>
        </p:nvSpPr>
        <p:spPr>
          <a:xfrm>
            <a:off x="827484" y="2763520"/>
            <a:ext cx="6709905" cy="3484879"/>
          </a:xfrm>
        </p:spPr>
        <p:txBody>
          <a:bodyPr>
            <a:normAutofit fontScale="92500" lnSpcReduction="10000"/>
          </a:bodyPr>
          <a:lstStyle/>
          <a:p>
            <a:pPr eaLnBrk="1" hangingPunct="1"/>
            <a:r>
              <a:rPr lang="en-US" dirty="0">
                <a:latin typeface="+mn-lt"/>
              </a:rPr>
              <a:t>In your breakout groups</a:t>
            </a:r>
            <a:r>
              <a:rPr lang="en-US" b="1" dirty="0">
                <a:latin typeface="+mn-lt"/>
              </a:rPr>
              <a:t>, </a:t>
            </a:r>
            <a:r>
              <a:rPr lang="en-US" dirty="0">
                <a:latin typeface="+mn-lt"/>
              </a:rPr>
              <a:t>please review the Opportunity Checklist you were sent and discuss which role(s) you might  select to be involved as an Ambassador, Advocate and/or Asker.  </a:t>
            </a:r>
          </a:p>
          <a:p>
            <a:pPr eaLnBrk="1" hangingPunct="1"/>
            <a:r>
              <a:rPr lang="en-US" dirty="0">
                <a:latin typeface="+mn-lt"/>
              </a:rPr>
              <a:t>You may select all that apply to you.  In making your selection(s), assume that the organization on whose board you serve will provide training, materials and support to help you fulfill your role(s).  </a:t>
            </a:r>
          </a:p>
          <a:p>
            <a:pPr eaLnBrk="1" hangingPunct="1"/>
            <a:r>
              <a:rPr lang="en-US" dirty="0">
                <a:latin typeface="+mn-lt"/>
              </a:rPr>
              <a:t>Discuss with each other and we will review briefly as a group afterwards.</a:t>
            </a:r>
          </a:p>
          <a:p>
            <a:pPr eaLnBrk="1" hangingPunct="1">
              <a:buFont typeface="Wingdings" charset="0"/>
              <a:buNone/>
            </a:pPr>
            <a:r>
              <a:rPr lang="en-US" dirty="0">
                <a:latin typeface="+mn-lt"/>
              </a:rPr>
              <a:t> </a:t>
            </a:r>
          </a:p>
          <a:p>
            <a:pPr eaLnBrk="1" hangingPunct="1"/>
            <a:endParaRPr lang="en-US" dirty="0">
              <a:latin typeface="Arial Narrow" charset="0"/>
            </a:endParaRPr>
          </a:p>
          <a:p>
            <a:pPr eaLnBrk="1" hangingPunct="1"/>
            <a:endParaRPr lang="en-US" dirty="0">
              <a:latin typeface="Arial Narrow" charset="0"/>
            </a:endParaRPr>
          </a:p>
        </p:txBody>
      </p:sp>
      <p:sp>
        <p:nvSpPr>
          <p:cNvPr id="3" name="Slide Number Placeholder 2">
            <a:extLst>
              <a:ext uri="{FF2B5EF4-FFF2-40B4-BE49-F238E27FC236}">
                <a16:creationId xmlns:a16="http://schemas.microsoft.com/office/drawing/2014/main" id="{8B5B6F48-0879-DC48-8406-C0412176828F}"/>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13</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3795" name="Picture 133">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33796" name="Picture 135">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33797" name="Oval 137">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3798" name="Picture 139">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33799" name="Picture 141">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33800" name="Rectangle 143">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3801" name="Rectangle 145">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380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3803" name="Freeform: Shape 149">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3804" name="Rectangle 151">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793" name="Rectangle 3"/>
          <p:cNvSpPr>
            <a:spLocks noChangeArrowheads="1"/>
          </p:cNvSpPr>
          <p:nvPr/>
        </p:nvSpPr>
        <p:spPr bwMode="auto">
          <a:xfrm>
            <a:off x="3903081" y="1295400"/>
            <a:ext cx="4439628" cy="53340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rmAutofit fontScale="85000" lnSpcReduction="20000"/>
          </a:bodyPr>
          <a:lstStyle/>
          <a:p>
            <a:pPr>
              <a:lnSpc>
                <a:spcPct val="90000"/>
              </a:lnSpc>
              <a:spcBef>
                <a:spcPts val="1000"/>
              </a:spcBef>
              <a:buClr>
                <a:schemeClr val="bg2">
                  <a:lumMod val="40000"/>
                  <a:lumOff val="60000"/>
                </a:schemeClr>
              </a:buClr>
              <a:buSzPct val="80000"/>
              <a:buFont typeface="Wingdings 3" charset="2"/>
              <a:buChar char=""/>
            </a:pPr>
            <a:r>
              <a:rPr lang="en-US" sz="1400" dirty="0">
                <a:latin typeface="+mj-lt"/>
                <a:ea typeface="+mj-ea"/>
                <a:cs typeface="+mj-cs"/>
              </a:rPr>
              <a:t> </a:t>
            </a:r>
          </a:p>
          <a:p>
            <a:pPr>
              <a:lnSpc>
                <a:spcPct val="90000"/>
              </a:lnSpc>
              <a:spcBef>
                <a:spcPts val="1000"/>
              </a:spcBef>
              <a:buClr>
                <a:schemeClr val="bg2">
                  <a:lumMod val="40000"/>
                  <a:lumOff val="60000"/>
                </a:schemeClr>
              </a:buClr>
              <a:buSzPct val="80000"/>
              <a:buFont typeface="Wingdings 3" charset="2"/>
              <a:buChar char=""/>
            </a:pPr>
            <a:r>
              <a:rPr lang="en-US" sz="2000" b="1" dirty="0">
                <a:latin typeface="+mj-lt"/>
                <a:ea typeface="+mj-ea"/>
                <a:cs typeface="+mj-cs"/>
              </a:rPr>
              <a:t>How many options did you choose?</a:t>
            </a:r>
          </a:p>
          <a:p>
            <a:pPr>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As an Ambassador, I will:</a:t>
            </a:r>
          </a:p>
          <a:p>
            <a:pPr>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sym typeface="Wingdings" charset="0"/>
              </a:rPr>
              <a:t></a:t>
            </a:r>
            <a:r>
              <a:rPr lang="en-US" sz="2000" dirty="0">
                <a:latin typeface="+mj-lt"/>
                <a:ea typeface="+mj-ea"/>
                <a:cs typeface="+mj-cs"/>
              </a:rPr>
              <a:t>  Identify and cultivate those in my circle of friends/colleagues who would be interested in supporting our programs.</a:t>
            </a:r>
          </a:p>
          <a:p>
            <a:pPr>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Host a private cultivation or donor recognition gathering (at my home/at a public venue/at the organization).</a:t>
            </a:r>
          </a:p>
          <a:p>
            <a:pPr>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Take (#) of people to lunch each quarter.</a:t>
            </a:r>
          </a:p>
          <a:p>
            <a:pPr>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sym typeface="Wingdings" charset="0"/>
              </a:rPr>
              <a:t></a:t>
            </a:r>
            <a:r>
              <a:rPr lang="en-US" sz="2000" dirty="0">
                <a:latin typeface="+mj-lt"/>
                <a:ea typeface="+mj-ea"/>
                <a:cs typeface="+mj-cs"/>
              </a:rPr>
              <a:t>  Invite my best prospects to be my guests at appropriate functions, special tours, lectures, etc.</a:t>
            </a:r>
          </a:p>
          <a:p>
            <a:pPr>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sym typeface="Wingdings" charset="0"/>
              </a:rPr>
              <a:t></a:t>
            </a:r>
            <a:r>
              <a:rPr lang="en-US" sz="2000" dirty="0">
                <a:latin typeface="+mj-lt"/>
                <a:ea typeface="+mj-ea"/>
                <a:cs typeface="+mj-cs"/>
              </a:rPr>
              <a:t>  Help to steward relationships with our prospects and donors through writing notes, participating in </a:t>
            </a:r>
            <a:r>
              <a:rPr lang="en-US" sz="2000" dirty="0" err="1">
                <a:latin typeface="+mj-lt"/>
                <a:ea typeface="+mj-ea"/>
                <a:cs typeface="+mj-cs"/>
              </a:rPr>
              <a:t>Thankathons</a:t>
            </a:r>
            <a:r>
              <a:rPr lang="en-US" sz="2000" dirty="0">
                <a:latin typeface="+mj-lt"/>
                <a:ea typeface="+mj-ea"/>
                <a:cs typeface="+mj-cs"/>
              </a:rPr>
              <a:t>, hosting donor events, etc.</a:t>
            </a:r>
          </a:p>
          <a:p>
            <a:pPr>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Other: __________________________________</a:t>
            </a:r>
          </a:p>
        </p:txBody>
      </p:sp>
      <p:sp>
        <p:nvSpPr>
          <p:cNvPr id="3" name="Slide Number Placeholder 2">
            <a:extLst>
              <a:ext uri="{FF2B5EF4-FFF2-40B4-BE49-F238E27FC236}">
                <a16:creationId xmlns:a16="http://schemas.microsoft.com/office/drawing/2014/main" id="{5AEA9116-8E96-A245-95BA-5640D8EED887}"/>
              </a:ext>
            </a:extLst>
          </p:cNvPr>
          <p:cNvSpPr>
            <a:spLocks noGrp="1"/>
          </p:cNvSpPr>
          <p:nvPr>
            <p:ph type="sldNum" sz="quarter" idx="12"/>
          </p:nvPr>
        </p:nvSpPr>
        <p:spPr/>
        <p:txBody>
          <a:bodyPr/>
          <a:lstStyle/>
          <a:p>
            <a:pPr>
              <a:defRPr/>
            </a:pPr>
            <a:fld id="{352E7A73-A367-FC4A-8943-6C5A111F5037}" type="slidenum">
              <a:rPr lang="en-US" smtClean="0">
                <a:solidFill>
                  <a:schemeClr val="bg1"/>
                </a:solidFill>
              </a:rPr>
              <a:pPr>
                <a:defRPr/>
              </a:pPr>
              <a:t>14</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7" name="Picture 136">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39" name="Oval 138">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1" name="Picture 140">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43" name="Picture 142">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5" name="Rectangle 144">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7" name="Rectangle 146">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9"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51" name="Freeform: Shape 150">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818" name="Rectangle 2"/>
          <p:cNvSpPr>
            <a:spLocks noChangeArrowheads="1"/>
          </p:cNvSpPr>
          <p:nvPr/>
        </p:nvSpPr>
        <p:spPr bwMode="auto">
          <a:xfrm>
            <a:off x="3903081" y="1141408"/>
            <a:ext cx="4668228" cy="5564192"/>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rmAutofit fontScale="92500" lnSpcReduction="10000"/>
          </a:bodyPr>
          <a:lstStyle/>
          <a:p>
            <a:pPr>
              <a:lnSpc>
                <a:spcPct val="90000"/>
              </a:lnSpc>
              <a:spcBef>
                <a:spcPts val="1000"/>
              </a:spcBef>
              <a:buClr>
                <a:schemeClr val="bg2">
                  <a:lumMod val="40000"/>
                  <a:lumOff val="60000"/>
                </a:schemeClr>
              </a:buClr>
              <a:buSzPct val="80000"/>
              <a:buFont typeface="Wingdings 3" charset="2"/>
              <a:buChar char=""/>
              <a:tabLst>
                <a:tab pos="685800" algn="l"/>
              </a:tabLst>
            </a:pPr>
            <a:endParaRPr lang="en-US" sz="1500" dirty="0">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tabLst>
                <a:tab pos="685800" algn="l"/>
              </a:tabLst>
            </a:pPr>
            <a:endParaRPr lang="en-US" sz="1500" dirty="0">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tabLst>
                <a:tab pos="685800" algn="l"/>
              </a:tabLst>
            </a:pPr>
            <a:r>
              <a:rPr lang="en-US" sz="2000" b="1" dirty="0">
                <a:latin typeface="+mj-lt"/>
                <a:ea typeface="+mj-ea"/>
                <a:cs typeface="+mj-cs"/>
              </a:rPr>
              <a:t>How many options did you choose?</a:t>
            </a:r>
          </a:p>
          <a:p>
            <a:pPr>
              <a:lnSpc>
                <a:spcPct val="90000"/>
              </a:lnSpc>
              <a:spcBef>
                <a:spcPts val="1000"/>
              </a:spcBef>
              <a:buClr>
                <a:schemeClr val="bg2">
                  <a:lumMod val="40000"/>
                  <a:lumOff val="60000"/>
                </a:schemeClr>
              </a:buClr>
              <a:buSzPct val="80000"/>
              <a:buFont typeface="Wingdings 3" charset="2"/>
              <a:buChar char=""/>
              <a:tabLst>
                <a:tab pos="685800" algn="l"/>
              </a:tabLst>
            </a:pPr>
            <a:r>
              <a:rPr lang="en-US" sz="2000" dirty="0">
                <a:latin typeface="+mj-lt"/>
                <a:ea typeface="+mj-ea"/>
                <a:cs typeface="+mj-cs"/>
              </a:rPr>
              <a:t>As an Advocate, I will:</a:t>
            </a:r>
          </a:p>
          <a:p>
            <a:pPr>
              <a:lnSpc>
                <a:spcPct val="90000"/>
              </a:lnSpc>
              <a:spcBef>
                <a:spcPts val="1000"/>
              </a:spcBef>
              <a:buClr>
                <a:schemeClr val="bg2">
                  <a:lumMod val="40000"/>
                  <a:lumOff val="60000"/>
                </a:schemeClr>
              </a:buClr>
              <a:buSzPct val="80000"/>
              <a:buFont typeface="Wingdings 3" charset="2"/>
              <a:buChar char=""/>
              <a:tabLst>
                <a:tab pos="685800" algn="l"/>
              </a:tabLst>
            </a:pPr>
            <a:r>
              <a:rPr lang="en-US" sz="2000" dirty="0">
                <a:latin typeface="+mj-lt"/>
                <a:ea typeface="+mj-ea"/>
                <a:cs typeface="+mj-cs"/>
              </a:rPr>
              <a:t>Represent the organization at public functions (as an attendee/as a speaker)</a:t>
            </a:r>
          </a:p>
          <a:p>
            <a:pPr>
              <a:lnSpc>
                <a:spcPct val="90000"/>
              </a:lnSpc>
              <a:spcBef>
                <a:spcPts val="1000"/>
              </a:spcBef>
              <a:buClr>
                <a:schemeClr val="bg2">
                  <a:lumMod val="40000"/>
                  <a:lumOff val="60000"/>
                </a:schemeClr>
              </a:buClr>
              <a:buSzPct val="80000"/>
              <a:buFont typeface="Wingdings 3" charset="2"/>
              <a:buChar char=""/>
              <a:tabLst>
                <a:tab pos="685800" algn="l"/>
              </a:tabLst>
            </a:pPr>
            <a:r>
              <a:rPr lang="en-US" sz="2000" dirty="0">
                <a:latin typeface="+mj-lt"/>
                <a:ea typeface="+mj-ea"/>
                <a:cs typeface="+mj-cs"/>
              </a:rPr>
              <a:t>Become part of a speaker</a:t>
            </a:r>
            <a:r>
              <a:rPr lang="en-US" altLang="ja-JP" sz="2000" dirty="0">
                <a:latin typeface="+mj-lt"/>
                <a:ea typeface="+mj-ea"/>
                <a:cs typeface="+mj-cs"/>
              </a:rPr>
              <a:t>’s bureau if asked</a:t>
            </a:r>
          </a:p>
          <a:p>
            <a:pPr>
              <a:lnSpc>
                <a:spcPct val="90000"/>
              </a:lnSpc>
              <a:spcBef>
                <a:spcPts val="1000"/>
              </a:spcBef>
              <a:buClr>
                <a:schemeClr val="bg2">
                  <a:lumMod val="40000"/>
                  <a:lumOff val="60000"/>
                </a:schemeClr>
              </a:buClr>
              <a:buSzPct val="80000"/>
              <a:buFont typeface="Wingdings 3" charset="2"/>
              <a:buChar char=""/>
              <a:tabLst>
                <a:tab pos="685800" algn="l"/>
              </a:tabLst>
            </a:pPr>
            <a:r>
              <a:rPr lang="en-US" sz="2000" dirty="0">
                <a:latin typeface="+mj-lt"/>
                <a:ea typeface="+mj-ea"/>
                <a:cs typeface="+mj-cs"/>
              </a:rPr>
              <a:t>Make phone calls to appropriate city or other officials when asked.</a:t>
            </a:r>
          </a:p>
          <a:p>
            <a:pPr>
              <a:lnSpc>
                <a:spcPct val="90000"/>
              </a:lnSpc>
              <a:spcBef>
                <a:spcPts val="1000"/>
              </a:spcBef>
              <a:buClr>
                <a:schemeClr val="bg2">
                  <a:lumMod val="40000"/>
                  <a:lumOff val="60000"/>
                </a:schemeClr>
              </a:buClr>
              <a:buSzPct val="80000"/>
              <a:buFont typeface="Wingdings 3" charset="2"/>
              <a:buChar char=""/>
              <a:tabLst>
                <a:tab pos="685800" algn="l"/>
              </a:tabLst>
            </a:pPr>
            <a:r>
              <a:rPr lang="en-US" sz="2000" dirty="0">
                <a:latin typeface="+mj-lt"/>
                <a:ea typeface="+mj-ea"/>
                <a:cs typeface="+mj-cs"/>
              </a:rPr>
              <a:t>Work with staff to create and engage in specific strategies to present the case to my best prospects or those identified by staff. (Arrange information sessions with your contacts who are individual, corporate, or foundation prospects.)</a:t>
            </a:r>
          </a:p>
          <a:p>
            <a:pPr>
              <a:lnSpc>
                <a:spcPct val="90000"/>
              </a:lnSpc>
              <a:spcBef>
                <a:spcPts val="1000"/>
              </a:spcBef>
              <a:buClr>
                <a:schemeClr val="bg2">
                  <a:lumMod val="40000"/>
                  <a:lumOff val="60000"/>
                </a:schemeClr>
              </a:buClr>
              <a:buSzPct val="80000"/>
              <a:buFont typeface="Wingdings 3" charset="2"/>
              <a:buChar char=""/>
              <a:tabLst>
                <a:tab pos="685800" algn="l"/>
              </a:tabLst>
            </a:pPr>
            <a:r>
              <a:rPr lang="en-US" sz="2000" dirty="0">
                <a:latin typeface="+mj-lt"/>
                <a:ea typeface="+mj-ea"/>
                <a:cs typeface="+mj-cs"/>
              </a:rPr>
              <a:t>Other:  ____________________________</a:t>
            </a:r>
          </a:p>
        </p:txBody>
      </p:sp>
      <p:sp>
        <p:nvSpPr>
          <p:cNvPr id="34817" name="Rectangle 1"/>
          <p:cNvSpPr>
            <a:spLocks noChangeArrowheads="1"/>
          </p:cNvSpPr>
          <p:nvPr/>
        </p:nvSpPr>
        <p:spPr bwMode="auto">
          <a:xfrm>
            <a:off x="827484" y="452718"/>
            <a:ext cx="6710641" cy="140053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rmAutofit/>
          </a:bodyPr>
          <a:lstStyle/>
          <a:p>
            <a:pPr>
              <a:spcBef>
                <a:spcPct val="0"/>
              </a:spcBef>
              <a:spcAft>
                <a:spcPts val="600"/>
              </a:spcAft>
              <a:tabLst>
                <a:tab pos="685800" algn="l"/>
              </a:tabLst>
            </a:pPr>
            <a:endParaRPr lang="en-US" sz="4200" b="0" i="0" kern="1200">
              <a:solidFill>
                <a:srgbClr val="FFFFFF"/>
              </a:solidFill>
              <a:latin typeface="+mj-lt"/>
              <a:ea typeface="+mj-ea"/>
              <a:cs typeface="+mj-cs"/>
            </a:endParaRPr>
          </a:p>
        </p:txBody>
      </p:sp>
      <p:sp>
        <p:nvSpPr>
          <p:cNvPr id="2" name="Slide Number Placeholder 1">
            <a:extLst>
              <a:ext uri="{FF2B5EF4-FFF2-40B4-BE49-F238E27FC236}">
                <a16:creationId xmlns:a16="http://schemas.microsoft.com/office/drawing/2014/main" id="{4409EA36-025C-D24D-837A-74FB89678494}"/>
              </a:ext>
            </a:extLst>
          </p:cNvPr>
          <p:cNvSpPr>
            <a:spLocks noGrp="1"/>
          </p:cNvSpPr>
          <p:nvPr>
            <p:ph type="sldNum" sz="quarter" idx="12"/>
          </p:nvPr>
        </p:nvSpPr>
        <p:spPr/>
        <p:txBody>
          <a:bodyPr/>
          <a:lstStyle/>
          <a:p>
            <a:pPr>
              <a:defRPr/>
            </a:pPr>
            <a:fld id="{352E7A73-A367-FC4A-8943-6C5A111F5037}" type="slidenum">
              <a:rPr lang="en-US" smtClean="0">
                <a:solidFill>
                  <a:schemeClr val="bg1"/>
                </a:solidFill>
              </a:rPr>
              <a:pPr>
                <a:defRPr/>
              </a:pPr>
              <a:t>15</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72" name="Picture 7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74" name="Oval 7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6" name="Picture 7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78" name="Picture 7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80" name="Rectangle 7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2" name="Rectangle 81">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4"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86" name="Freeform: Shape 85">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841" name="Rectangle 2"/>
          <p:cNvSpPr>
            <a:spLocks noChangeArrowheads="1"/>
          </p:cNvSpPr>
          <p:nvPr/>
        </p:nvSpPr>
        <p:spPr bwMode="auto">
          <a:xfrm>
            <a:off x="3903081" y="1295400"/>
            <a:ext cx="4668228" cy="52578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ormAutofit fontScale="92500" lnSpcReduction="10000"/>
          </a:bodyPr>
          <a:lstStyle/>
          <a:p>
            <a:pPr>
              <a:lnSpc>
                <a:spcPct val="90000"/>
              </a:lnSpc>
              <a:spcBef>
                <a:spcPts val="1000"/>
              </a:spcBef>
              <a:buClr>
                <a:schemeClr val="bg2">
                  <a:lumMod val="40000"/>
                  <a:lumOff val="60000"/>
                </a:schemeClr>
              </a:buClr>
              <a:buSzPct val="80000"/>
              <a:tabLst>
                <a:tab pos="685800" algn="l"/>
              </a:tabLst>
            </a:pPr>
            <a:endParaRPr lang="en-US" sz="1500" dirty="0">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tabLst>
                <a:tab pos="685800" algn="l"/>
              </a:tabLst>
            </a:pPr>
            <a:r>
              <a:rPr lang="en-US" sz="2000" b="1" dirty="0">
                <a:latin typeface="+mj-lt"/>
                <a:ea typeface="+mj-ea"/>
                <a:cs typeface="+mj-cs"/>
              </a:rPr>
              <a:t>How many options did you choose?</a:t>
            </a:r>
          </a:p>
          <a:p>
            <a:pPr>
              <a:lnSpc>
                <a:spcPct val="90000"/>
              </a:lnSpc>
              <a:spcBef>
                <a:spcPts val="1000"/>
              </a:spcBef>
              <a:buClr>
                <a:schemeClr val="bg2">
                  <a:lumMod val="40000"/>
                  <a:lumOff val="60000"/>
                </a:schemeClr>
              </a:buClr>
              <a:buSzPct val="80000"/>
              <a:buFont typeface="Wingdings 3" charset="2"/>
              <a:buChar char=""/>
              <a:tabLst>
                <a:tab pos="685800" algn="l"/>
              </a:tabLst>
            </a:pPr>
            <a:r>
              <a:rPr lang="en-US" sz="2000" dirty="0">
                <a:latin typeface="+mj-lt"/>
                <a:ea typeface="+mj-ea"/>
                <a:cs typeface="+mj-cs"/>
              </a:rPr>
              <a:t>As an Asker, I will:</a:t>
            </a:r>
          </a:p>
          <a:p>
            <a:pPr>
              <a:lnSpc>
                <a:spcPct val="90000"/>
              </a:lnSpc>
              <a:spcBef>
                <a:spcPts val="1000"/>
              </a:spcBef>
              <a:buClr>
                <a:schemeClr val="bg2">
                  <a:lumMod val="40000"/>
                  <a:lumOff val="60000"/>
                </a:schemeClr>
              </a:buClr>
              <a:buSzPct val="80000"/>
              <a:buFont typeface="Wingdings 3" charset="2"/>
              <a:buChar char=""/>
              <a:tabLst>
                <a:tab pos="685800" algn="l"/>
              </a:tabLst>
            </a:pPr>
            <a:r>
              <a:rPr lang="en-US" sz="2000" dirty="0">
                <a:latin typeface="+mj-lt"/>
                <a:ea typeface="+mj-ea"/>
                <a:cs typeface="+mj-cs"/>
              </a:rPr>
              <a:t>(Lead/Participate in) requests to potential and renewing donors for investment in the organization</a:t>
            </a:r>
          </a:p>
          <a:p>
            <a:pPr>
              <a:lnSpc>
                <a:spcPct val="90000"/>
              </a:lnSpc>
              <a:spcBef>
                <a:spcPts val="1000"/>
              </a:spcBef>
              <a:buClr>
                <a:schemeClr val="bg2">
                  <a:lumMod val="40000"/>
                  <a:lumOff val="60000"/>
                </a:schemeClr>
              </a:buClr>
              <a:buSzPct val="80000"/>
              <a:buFont typeface="Wingdings 3" charset="2"/>
              <a:buChar char=""/>
              <a:tabLst>
                <a:tab pos="685800" algn="l"/>
              </a:tabLst>
            </a:pPr>
            <a:r>
              <a:rPr lang="en-US" sz="2000" dirty="0">
                <a:latin typeface="+mj-lt"/>
                <a:ea typeface="+mj-ea"/>
                <a:cs typeface="+mj-cs"/>
              </a:rPr>
              <a:t>Generate and sign letters asking for appointments or gifts.</a:t>
            </a:r>
          </a:p>
          <a:p>
            <a:pPr>
              <a:lnSpc>
                <a:spcPct val="90000"/>
              </a:lnSpc>
              <a:spcBef>
                <a:spcPts val="1000"/>
              </a:spcBef>
              <a:buClr>
                <a:schemeClr val="bg2">
                  <a:lumMod val="40000"/>
                  <a:lumOff val="60000"/>
                </a:schemeClr>
              </a:buClr>
              <a:buSzPct val="80000"/>
              <a:buFont typeface="Wingdings 3" charset="2"/>
              <a:buChar char=""/>
              <a:tabLst>
                <a:tab pos="685800" algn="l"/>
              </a:tabLst>
            </a:pPr>
            <a:r>
              <a:rPr lang="en-US" sz="2000" dirty="0">
                <a:latin typeface="+mj-lt"/>
                <a:ea typeface="+mj-ea"/>
                <a:cs typeface="+mj-cs"/>
              </a:rPr>
              <a:t>Make follow up phone calls to solicitation letters and/or visits.</a:t>
            </a:r>
          </a:p>
          <a:p>
            <a:pPr>
              <a:lnSpc>
                <a:spcPct val="90000"/>
              </a:lnSpc>
              <a:spcBef>
                <a:spcPts val="1000"/>
              </a:spcBef>
              <a:buClr>
                <a:schemeClr val="bg2">
                  <a:lumMod val="40000"/>
                  <a:lumOff val="60000"/>
                </a:schemeClr>
              </a:buClr>
              <a:buSzPct val="80000"/>
              <a:buFont typeface="Wingdings 3" charset="2"/>
              <a:buChar char=""/>
              <a:tabLst>
                <a:tab pos="685800" algn="l"/>
              </a:tabLst>
            </a:pPr>
            <a:r>
              <a:rPr lang="en-US" sz="2000" dirty="0">
                <a:latin typeface="+mj-lt"/>
                <a:ea typeface="+mj-ea"/>
                <a:cs typeface="+mj-cs"/>
              </a:rPr>
              <a:t>Seek sponsorships for special events and/or promote table purchase by my friends and colleagues.</a:t>
            </a:r>
          </a:p>
          <a:p>
            <a:pPr>
              <a:lnSpc>
                <a:spcPct val="90000"/>
              </a:lnSpc>
              <a:spcBef>
                <a:spcPts val="1000"/>
              </a:spcBef>
              <a:buClr>
                <a:schemeClr val="bg2">
                  <a:lumMod val="40000"/>
                  <a:lumOff val="60000"/>
                </a:schemeClr>
              </a:buClr>
              <a:buSzPct val="80000"/>
              <a:buFont typeface="Wingdings 3" charset="2"/>
              <a:buChar char=""/>
              <a:tabLst>
                <a:tab pos="685800" algn="l"/>
              </a:tabLst>
            </a:pPr>
            <a:r>
              <a:rPr lang="en-US" sz="2000" dirty="0">
                <a:latin typeface="+mj-lt"/>
                <a:ea typeface="+mj-ea"/>
                <a:cs typeface="+mj-cs"/>
              </a:rPr>
              <a:t>Other:  ________________________________</a:t>
            </a:r>
          </a:p>
          <a:p>
            <a:pPr>
              <a:lnSpc>
                <a:spcPct val="90000"/>
              </a:lnSpc>
              <a:spcBef>
                <a:spcPts val="1000"/>
              </a:spcBef>
              <a:buClr>
                <a:schemeClr val="bg2">
                  <a:lumMod val="40000"/>
                  <a:lumOff val="60000"/>
                </a:schemeClr>
              </a:buClr>
              <a:buSzPct val="80000"/>
              <a:buFont typeface="Wingdings 3" charset="2"/>
              <a:buChar char=""/>
              <a:tabLst>
                <a:tab pos="685800" algn="l"/>
              </a:tabLst>
            </a:pPr>
            <a:r>
              <a:rPr lang="en-US" sz="2000" dirty="0">
                <a:latin typeface="+mj-lt"/>
                <a:ea typeface="+mj-ea"/>
                <a:cs typeface="+mj-cs"/>
              </a:rPr>
              <a:t>Please provide your comments or other ideas for getting involved:</a:t>
            </a:r>
          </a:p>
          <a:p>
            <a:pPr>
              <a:lnSpc>
                <a:spcPct val="90000"/>
              </a:lnSpc>
              <a:spcBef>
                <a:spcPts val="1000"/>
              </a:spcBef>
              <a:buClr>
                <a:schemeClr val="bg2">
                  <a:lumMod val="40000"/>
                  <a:lumOff val="60000"/>
                </a:schemeClr>
              </a:buClr>
              <a:buSzPct val="80000"/>
              <a:buFont typeface="Wingdings 3" charset="2"/>
              <a:buChar char=""/>
              <a:tabLst>
                <a:tab pos="685800" algn="l"/>
              </a:tabLst>
            </a:pPr>
            <a:endParaRPr lang="en-US" sz="1500" dirty="0">
              <a:latin typeface="+mj-lt"/>
              <a:ea typeface="+mj-ea"/>
              <a:cs typeface="+mj-cs"/>
            </a:endParaRPr>
          </a:p>
        </p:txBody>
      </p:sp>
      <p:sp>
        <p:nvSpPr>
          <p:cNvPr id="2" name="Slide Number Placeholder 1">
            <a:extLst>
              <a:ext uri="{FF2B5EF4-FFF2-40B4-BE49-F238E27FC236}">
                <a16:creationId xmlns:a16="http://schemas.microsoft.com/office/drawing/2014/main" id="{7BEDEDEE-4AE6-F04D-ABCE-DDFF104F1B2A}"/>
              </a:ext>
            </a:extLst>
          </p:cNvPr>
          <p:cNvSpPr>
            <a:spLocks noGrp="1"/>
          </p:cNvSpPr>
          <p:nvPr>
            <p:ph type="sldNum" sz="quarter" idx="12"/>
          </p:nvPr>
        </p:nvSpPr>
        <p:spPr/>
        <p:txBody>
          <a:bodyPr/>
          <a:lstStyle/>
          <a:p>
            <a:pPr>
              <a:defRPr/>
            </a:pPr>
            <a:fld id="{352E7A73-A367-FC4A-8943-6C5A111F5037}" type="slidenum">
              <a:rPr lang="en-US" smtClean="0">
                <a:solidFill>
                  <a:schemeClr val="bg1"/>
                </a:solidFill>
              </a:rPr>
              <a:pPr>
                <a:defRPr/>
              </a:pPr>
              <a:t>16</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3" name="Rectangle 7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77" name="Freeform: Shape 7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9697" name="Rectangle 2"/>
          <p:cNvSpPr>
            <a:spLocks noGrp="1" noChangeArrowheads="1"/>
          </p:cNvSpPr>
          <p:nvPr>
            <p:ph type="title"/>
          </p:nvPr>
        </p:nvSpPr>
        <p:spPr>
          <a:xfrm>
            <a:off x="827484" y="452718"/>
            <a:ext cx="6710641" cy="1400530"/>
          </a:xfrm>
        </p:spPr>
        <p:txBody>
          <a:bodyPr anchor="ctr">
            <a:normAutofit/>
          </a:bodyPr>
          <a:lstStyle/>
          <a:p>
            <a:pPr eaLnBrk="1" hangingPunct="1"/>
            <a:r>
              <a:rPr lang="en-US" dirty="0">
                <a:solidFill>
                  <a:srgbClr val="FFFFFF"/>
                </a:solidFill>
              </a:rPr>
              <a:t>Your AAA Role(s)</a:t>
            </a:r>
          </a:p>
        </p:txBody>
      </p:sp>
      <p:sp>
        <p:nvSpPr>
          <p:cNvPr id="29698" name="Rectangle 3"/>
          <p:cNvSpPr>
            <a:spLocks noGrp="1" noChangeArrowheads="1"/>
          </p:cNvSpPr>
          <p:nvPr>
            <p:ph idx="1"/>
          </p:nvPr>
        </p:nvSpPr>
        <p:spPr>
          <a:xfrm>
            <a:off x="827484" y="2763520"/>
            <a:ext cx="6709905" cy="3484879"/>
          </a:xfrm>
        </p:spPr>
        <p:txBody>
          <a:bodyPr>
            <a:normAutofit fontScale="92500" lnSpcReduction="10000"/>
          </a:bodyPr>
          <a:lstStyle/>
          <a:p>
            <a:pPr eaLnBrk="1" hangingPunct="1"/>
            <a:r>
              <a:rPr lang="en-US" dirty="0">
                <a:latin typeface="+mn-lt"/>
              </a:rPr>
              <a:t>Some of you will do it all </a:t>
            </a:r>
          </a:p>
          <a:p>
            <a:pPr eaLnBrk="1" hangingPunct="1"/>
            <a:r>
              <a:rPr lang="en-US" dirty="0">
                <a:latin typeface="+mn-lt"/>
              </a:rPr>
              <a:t>Most of you will excel at one or two</a:t>
            </a:r>
          </a:p>
          <a:p>
            <a:pPr eaLnBrk="1" hangingPunct="1"/>
            <a:r>
              <a:rPr lang="en-US" dirty="0">
                <a:latin typeface="+mn-lt"/>
              </a:rPr>
              <a:t>Motivation is increased when you are working in roles that draw on your skills and are in your confidence zone</a:t>
            </a:r>
          </a:p>
          <a:p>
            <a:pPr eaLnBrk="1" hangingPunct="1"/>
            <a:r>
              <a:rPr lang="en-US" dirty="0">
                <a:latin typeface="+mn-lt"/>
              </a:rPr>
              <a:t>The AAA program can engage each of you in a role that contributes to the organization</a:t>
            </a:r>
            <a:r>
              <a:rPr lang="ja-JP" altLang="en-US">
                <a:latin typeface="+mn-lt"/>
              </a:rPr>
              <a:t>’</a:t>
            </a:r>
            <a:r>
              <a:rPr lang="en-US" altLang="ja-JP" dirty="0">
                <a:latin typeface="+mn-lt"/>
              </a:rPr>
              <a:t>s  advancement and helps you feel both valued and engaged</a:t>
            </a:r>
          </a:p>
          <a:p>
            <a:pPr eaLnBrk="1" hangingPunct="1"/>
            <a:r>
              <a:rPr lang="en-US" dirty="0">
                <a:latin typeface="+mn-lt"/>
              </a:rPr>
              <a:t>As motivation increases, you will find yourself moving among the roles – perhaps even to Asker!</a:t>
            </a:r>
          </a:p>
          <a:p>
            <a:pPr eaLnBrk="1" hangingPunct="1"/>
            <a:endParaRPr lang="en-US" dirty="0">
              <a:latin typeface="Arial Narrow" charset="0"/>
            </a:endParaRPr>
          </a:p>
        </p:txBody>
      </p:sp>
      <p:sp>
        <p:nvSpPr>
          <p:cNvPr id="2" name="Slide Number Placeholder 1">
            <a:extLst>
              <a:ext uri="{FF2B5EF4-FFF2-40B4-BE49-F238E27FC236}">
                <a16:creationId xmlns:a16="http://schemas.microsoft.com/office/drawing/2014/main" id="{A91C6F2E-F89C-174B-B120-5FB0E519463F}"/>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17</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75" name="Freeform: Shape 7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9857" y="1645920"/>
            <a:ext cx="2642159" cy="4470821"/>
          </a:xfrm>
        </p:spPr>
        <p:txBody>
          <a:bodyPr>
            <a:normAutofit/>
          </a:bodyPr>
          <a:lstStyle/>
          <a:p>
            <a:pPr algn="r" eaLnBrk="1" hangingPunct="1">
              <a:defRPr/>
            </a:pPr>
            <a:r>
              <a:rPr lang="en-US" sz="3300">
                <a:solidFill>
                  <a:srgbClr val="FFFFFF"/>
                </a:solidFill>
                <a:ea typeface="+mj-ea"/>
                <a:cs typeface="+mj-cs"/>
              </a:rPr>
              <a:t>Tools to Build </a:t>
            </a:r>
            <a:br>
              <a:rPr lang="en-US" sz="3300">
                <a:solidFill>
                  <a:srgbClr val="FFFFFF"/>
                </a:solidFill>
                <a:ea typeface="+mj-ea"/>
                <a:cs typeface="+mj-cs"/>
              </a:rPr>
            </a:br>
            <a:r>
              <a:rPr lang="en-US" sz="3300">
                <a:solidFill>
                  <a:srgbClr val="FFFFFF"/>
                </a:solidFill>
                <a:ea typeface="+mj-ea"/>
                <a:cs typeface="+mj-cs"/>
              </a:rPr>
              <a:t>AAA Confidence</a:t>
            </a:r>
          </a:p>
        </p:txBody>
      </p:sp>
      <p:sp>
        <p:nvSpPr>
          <p:cNvPr id="30727" name="Content Placeholder 2"/>
          <p:cNvSpPr>
            <a:spLocks noGrp="1"/>
          </p:cNvSpPr>
          <p:nvPr>
            <p:ph idx="1"/>
          </p:nvPr>
        </p:nvSpPr>
        <p:spPr>
          <a:xfrm>
            <a:off x="3903081" y="1645920"/>
            <a:ext cx="4439628" cy="4470821"/>
          </a:xfrm>
        </p:spPr>
        <p:txBody>
          <a:bodyPr>
            <a:normAutofit fontScale="92500" lnSpcReduction="20000"/>
          </a:bodyPr>
          <a:lstStyle/>
          <a:p>
            <a:pPr eaLnBrk="1" hangingPunct="1"/>
            <a:r>
              <a:rPr lang="en-US" dirty="0">
                <a:latin typeface="+mn-lt"/>
              </a:rPr>
              <a:t>Continuing reconnection with mission, vision and values and revalidation of your board’s priorities</a:t>
            </a:r>
          </a:p>
          <a:p>
            <a:pPr eaLnBrk="1" hangingPunct="1"/>
            <a:r>
              <a:rPr lang="en-US" dirty="0">
                <a:latin typeface="+mn-lt"/>
              </a:rPr>
              <a:t>Staff and board leadership support, feedback and encouragement</a:t>
            </a:r>
          </a:p>
          <a:p>
            <a:pPr eaLnBrk="1" hangingPunct="1"/>
            <a:r>
              <a:rPr lang="en-US" dirty="0">
                <a:latin typeface="+mn-lt"/>
              </a:rPr>
              <a:t>A volunteer </a:t>
            </a:r>
            <a:r>
              <a:rPr lang="ja-JP" altLang="en-US">
                <a:latin typeface="+mn-lt"/>
              </a:rPr>
              <a:t>“</a:t>
            </a:r>
            <a:r>
              <a:rPr lang="en-US" altLang="ja-JP" dirty="0">
                <a:latin typeface="+mn-lt"/>
              </a:rPr>
              <a:t>tool kit</a:t>
            </a:r>
            <a:r>
              <a:rPr lang="ja-JP" altLang="en-US">
                <a:latin typeface="+mn-lt"/>
              </a:rPr>
              <a:t>”</a:t>
            </a:r>
            <a:r>
              <a:rPr lang="en-US" altLang="ja-JP" dirty="0">
                <a:latin typeface="+mn-lt"/>
              </a:rPr>
              <a:t> – including (but not limited to) fact sheet, elevator speech/question, stories from your organization, objections/responses you may confront, financial statements, staff and board lists with annotation, organizational funding priorities, etc.</a:t>
            </a:r>
            <a:endParaRPr lang="en-US" dirty="0">
              <a:latin typeface="+mn-lt"/>
            </a:endParaRPr>
          </a:p>
        </p:txBody>
      </p:sp>
      <p:sp>
        <p:nvSpPr>
          <p:cNvPr id="3" name="Slide Number Placeholder 2">
            <a:extLst>
              <a:ext uri="{FF2B5EF4-FFF2-40B4-BE49-F238E27FC236}">
                <a16:creationId xmlns:a16="http://schemas.microsoft.com/office/drawing/2014/main" id="{AB1F6CED-7562-5E4D-988F-CBF9A21A06F5}"/>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18</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3" name="Rectangle 7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77" name="Freeform: Shape 7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827484" y="452718"/>
            <a:ext cx="6710641" cy="1400530"/>
          </a:xfrm>
        </p:spPr>
        <p:txBody>
          <a:bodyPr anchor="ctr">
            <a:normAutofit/>
          </a:bodyPr>
          <a:lstStyle/>
          <a:p>
            <a:pPr eaLnBrk="1" hangingPunct="1">
              <a:defRPr/>
            </a:pPr>
            <a:r>
              <a:rPr lang="en-US">
                <a:solidFill>
                  <a:srgbClr val="FFFFFF"/>
                </a:solidFill>
                <a:ea typeface="+mj-ea"/>
                <a:cs typeface="+mj-cs"/>
              </a:rPr>
              <a:t>Measuring AAA Effectiveness</a:t>
            </a:r>
          </a:p>
        </p:txBody>
      </p:sp>
      <p:sp>
        <p:nvSpPr>
          <p:cNvPr id="36870" name="Content Placeholder 2"/>
          <p:cNvSpPr>
            <a:spLocks noGrp="1"/>
          </p:cNvSpPr>
          <p:nvPr>
            <p:ph idx="1"/>
          </p:nvPr>
        </p:nvSpPr>
        <p:spPr>
          <a:xfrm>
            <a:off x="827484" y="2763520"/>
            <a:ext cx="6709905" cy="3484879"/>
          </a:xfrm>
        </p:spPr>
        <p:txBody>
          <a:bodyPr>
            <a:normAutofit fontScale="92500" lnSpcReduction="10000"/>
          </a:bodyPr>
          <a:lstStyle/>
          <a:p>
            <a:pPr eaLnBrk="1" hangingPunct="1"/>
            <a:r>
              <a:rPr lang="en-US" sz="2400" dirty="0">
                <a:latin typeface="+mn-lt"/>
              </a:rPr>
              <a:t>Number of contacts Ambassadors make – and report!  Create an easy way to relay information to your prospect files (sample in the book).</a:t>
            </a:r>
          </a:p>
          <a:p>
            <a:pPr eaLnBrk="1" hangingPunct="1"/>
            <a:r>
              <a:rPr lang="en-US" sz="2400" dirty="0">
                <a:latin typeface="+mn-lt"/>
              </a:rPr>
              <a:t>Success of Advocacy:  whatever the task assigned, was it accomplished? Did it have the desired results?</a:t>
            </a:r>
          </a:p>
          <a:p>
            <a:pPr eaLnBrk="1" hangingPunct="1"/>
            <a:r>
              <a:rPr lang="en-US" sz="2400" dirty="0">
                <a:latin typeface="+mn-lt"/>
              </a:rPr>
              <a:t>Success of the Asker is the easiest to measure</a:t>
            </a:r>
          </a:p>
          <a:p>
            <a:pPr eaLnBrk="1" hangingPunct="1"/>
            <a:r>
              <a:rPr lang="en-US" sz="2400" dirty="0">
                <a:latin typeface="+mn-lt"/>
              </a:rPr>
              <a:t>All three need to be honored:  SOS</a:t>
            </a:r>
          </a:p>
        </p:txBody>
      </p:sp>
      <p:sp>
        <p:nvSpPr>
          <p:cNvPr id="3" name="Slide Number Placeholder 2">
            <a:extLst>
              <a:ext uri="{FF2B5EF4-FFF2-40B4-BE49-F238E27FC236}">
                <a16:creationId xmlns:a16="http://schemas.microsoft.com/office/drawing/2014/main" id="{E08605CF-3AC1-F74A-BE52-0287D634FE33}"/>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19</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8" name="Rectangle 137">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0"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2" name="Freeform: Shape 141">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7170" name="Rectangle 2"/>
          <p:cNvSpPr>
            <a:spLocks noGrp="1" noChangeArrowheads="1"/>
          </p:cNvSpPr>
          <p:nvPr>
            <p:ph type="title"/>
          </p:nvPr>
        </p:nvSpPr>
        <p:spPr>
          <a:xfrm>
            <a:off x="827484" y="452718"/>
            <a:ext cx="6710641" cy="1400530"/>
          </a:xfrm>
        </p:spPr>
        <p:txBody>
          <a:bodyPr anchor="ctr">
            <a:normAutofit/>
          </a:bodyPr>
          <a:lstStyle/>
          <a:p>
            <a:pPr eaLnBrk="1" hangingPunct="1">
              <a:defRPr/>
            </a:pPr>
            <a:r>
              <a:rPr lang="en-US">
                <a:solidFill>
                  <a:srgbClr val="FFFFFF"/>
                </a:solidFill>
                <a:ea typeface="+mj-ea"/>
                <a:cs typeface="+mj-cs"/>
              </a:rPr>
              <a:t>Agenda</a:t>
            </a:r>
          </a:p>
        </p:txBody>
      </p:sp>
      <p:sp>
        <p:nvSpPr>
          <p:cNvPr id="16386" name="Rectangle 3"/>
          <p:cNvSpPr>
            <a:spLocks noGrp="1" noChangeArrowheads="1"/>
          </p:cNvSpPr>
          <p:nvPr>
            <p:ph idx="1"/>
          </p:nvPr>
        </p:nvSpPr>
        <p:spPr>
          <a:xfrm>
            <a:off x="827484" y="2763520"/>
            <a:ext cx="6709905" cy="3484879"/>
          </a:xfrm>
        </p:spPr>
        <p:txBody>
          <a:bodyPr>
            <a:normAutofit fontScale="92500" lnSpcReduction="10000"/>
          </a:bodyPr>
          <a:lstStyle/>
          <a:p>
            <a:pPr eaLnBrk="1" hangingPunct="1"/>
            <a:r>
              <a:rPr lang="en-US" dirty="0">
                <a:latin typeface="+mn-lt"/>
              </a:rPr>
              <a:t>Welcome, introductions and participant expectations</a:t>
            </a:r>
          </a:p>
          <a:p>
            <a:pPr eaLnBrk="1" hangingPunct="1"/>
            <a:r>
              <a:rPr lang="en-US" dirty="0">
                <a:latin typeface="+mn-lt"/>
              </a:rPr>
              <a:t>Becoming AAA board members:  key to advancement of your board’s priorities</a:t>
            </a:r>
          </a:p>
          <a:p>
            <a:pPr eaLnBrk="1" hangingPunct="1"/>
            <a:r>
              <a:rPr lang="en-US" dirty="0">
                <a:latin typeface="+mn-lt"/>
              </a:rPr>
              <a:t>Board AAA opportunities:  Ambassador, Advocate, Asker</a:t>
            </a:r>
          </a:p>
          <a:p>
            <a:pPr eaLnBrk="1" hangingPunct="1"/>
            <a:r>
              <a:rPr lang="en-US" dirty="0">
                <a:latin typeface="+mn-lt"/>
              </a:rPr>
              <a:t>The full AAA program – a review</a:t>
            </a:r>
          </a:p>
          <a:p>
            <a:pPr eaLnBrk="1" hangingPunct="1"/>
            <a:r>
              <a:rPr lang="en-US" dirty="0">
                <a:latin typeface="+mn-lt"/>
              </a:rPr>
              <a:t>Reviewing the program:  breakout rooms</a:t>
            </a:r>
          </a:p>
          <a:p>
            <a:pPr eaLnBrk="1" hangingPunct="1"/>
            <a:r>
              <a:rPr lang="en-US" dirty="0">
                <a:latin typeface="+mn-lt"/>
              </a:rPr>
              <a:t>AAA and fundraising:  how they work together</a:t>
            </a:r>
          </a:p>
          <a:p>
            <a:pPr eaLnBrk="1" hangingPunct="1"/>
            <a:r>
              <a:rPr lang="en-US" dirty="0">
                <a:latin typeface="+mn-lt"/>
              </a:rPr>
              <a:t>Summary and conclusion</a:t>
            </a:r>
          </a:p>
        </p:txBody>
      </p:sp>
      <p:sp>
        <p:nvSpPr>
          <p:cNvPr id="2" name="Slide Number Placeholder 1">
            <a:extLst>
              <a:ext uri="{FF2B5EF4-FFF2-40B4-BE49-F238E27FC236}">
                <a16:creationId xmlns:a16="http://schemas.microsoft.com/office/drawing/2014/main" id="{31A5CA33-9FB3-204F-B343-8D84D5EFB0CC}"/>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2</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74" name="Picture 73">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76" name="Oval 75">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8" name="Picture 77">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80" name="Picture 79">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82" name="Rectangle 81">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6" name="Rectangle 85">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0" name="Picture 89">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92"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14690" name="Rectangle 2"/>
          <p:cNvSpPr>
            <a:spLocks noGrp="1" noChangeArrowheads="1"/>
          </p:cNvSpPr>
          <p:nvPr>
            <p:ph type="ctrTitle"/>
          </p:nvPr>
        </p:nvSpPr>
        <p:spPr>
          <a:xfrm>
            <a:off x="604646" y="804672"/>
            <a:ext cx="2641019" cy="5248656"/>
          </a:xfrm>
        </p:spPr>
        <p:txBody>
          <a:bodyPr vert="horz" lIns="91440" tIns="45720" rIns="91440" bIns="45720" rtlCol="0" anchor="ctr">
            <a:normAutofit/>
          </a:bodyPr>
          <a:lstStyle/>
          <a:p>
            <a:pPr algn="ctr" defTabSz="457200">
              <a:defRPr/>
            </a:pPr>
            <a:r>
              <a:rPr lang="en-US" sz="3300" b="0" i="0" kern="1200" dirty="0">
                <a:solidFill>
                  <a:schemeClr val="tx2"/>
                </a:solidFill>
                <a:latin typeface="+mj-lt"/>
                <a:ea typeface="+mj-ea"/>
                <a:cs typeface="+mj-cs"/>
              </a:rPr>
              <a:t>AAA Roles in Relationship Building and Fundraising</a:t>
            </a:r>
          </a:p>
        </p:txBody>
      </p:sp>
      <p:sp>
        <p:nvSpPr>
          <p:cNvPr id="38914" name="Rectangle 3"/>
          <p:cNvSpPr>
            <a:spLocks noGrp="1" noChangeArrowheads="1"/>
          </p:cNvSpPr>
          <p:nvPr>
            <p:ph type="subTitle" idx="1"/>
          </p:nvPr>
        </p:nvSpPr>
        <p:spPr>
          <a:xfrm>
            <a:off x="3731895" y="804671"/>
            <a:ext cx="4799948" cy="5248657"/>
          </a:xfrm>
        </p:spPr>
        <p:txBody>
          <a:bodyPr vert="horz" lIns="91440" tIns="45720" rIns="91440" bIns="45720" rtlCol="0" anchor="ctr">
            <a:normAutofit/>
          </a:bodyPr>
          <a:lstStyle/>
          <a:p>
            <a:pPr defTabSz="457200">
              <a:buFont typeface="Wingdings 3" charset="2"/>
              <a:buChar char=""/>
            </a:pPr>
            <a:r>
              <a:rPr lang="en-US">
                <a:solidFill>
                  <a:schemeClr val="tx1"/>
                </a:solidFill>
              </a:rPr>
              <a:t>Through the lens of AAA</a:t>
            </a:r>
          </a:p>
          <a:p>
            <a:pPr defTabSz="457200">
              <a:buFont typeface="Wingdings 3" charset="2"/>
              <a:buChar char=""/>
            </a:pPr>
            <a:r>
              <a:rPr lang="en-US">
                <a:solidFill>
                  <a:schemeClr val="tx1"/>
                </a:solidFill>
              </a:rPr>
              <a:t>	Cultivation</a:t>
            </a:r>
          </a:p>
          <a:p>
            <a:pPr defTabSz="457200">
              <a:buFont typeface="Wingdings 3" charset="2"/>
              <a:buChar char=""/>
            </a:pPr>
            <a:r>
              <a:rPr lang="en-US">
                <a:solidFill>
                  <a:schemeClr val="tx1"/>
                </a:solidFill>
              </a:rPr>
              <a:t>	Solicitation</a:t>
            </a:r>
          </a:p>
          <a:p>
            <a:pPr defTabSz="457200">
              <a:buFont typeface="Wingdings 3" charset="2"/>
              <a:buChar char=""/>
            </a:pPr>
            <a:r>
              <a:rPr lang="en-US">
                <a:solidFill>
                  <a:schemeClr val="tx1"/>
                </a:solidFill>
              </a:rPr>
              <a:t>	Stewardship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17500" y="304800"/>
            <a:ext cx="8637588" cy="1295400"/>
          </a:xfrm>
        </p:spPr>
        <p:txBody>
          <a:bodyPr/>
          <a:lstStyle/>
          <a:p>
            <a:pPr eaLnBrk="1" hangingPunct="1">
              <a:defRPr/>
            </a:pPr>
            <a:r>
              <a:rPr lang="en-US" sz="4000" dirty="0">
                <a:ea typeface="+mj-ea"/>
                <a:cs typeface="+mj-cs"/>
              </a:rPr>
              <a:t>Transactional Bell Curve:  </a:t>
            </a:r>
            <a:br>
              <a:rPr lang="en-US" sz="4000" dirty="0">
                <a:ea typeface="+mj-ea"/>
                <a:cs typeface="+mj-cs"/>
              </a:rPr>
            </a:br>
            <a:r>
              <a:rPr lang="en-US" sz="4000" dirty="0">
                <a:ea typeface="+mj-ea"/>
                <a:cs typeface="+mj-cs"/>
              </a:rPr>
              <a:t>How We Have Asked for Money</a:t>
            </a:r>
          </a:p>
        </p:txBody>
      </p:sp>
      <p:sp>
        <p:nvSpPr>
          <p:cNvPr id="39938" name="Text Box 3"/>
          <p:cNvSpPr txBox="1">
            <a:spLocks noChangeArrowheads="1"/>
          </p:cNvSpPr>
          <p:nvPr/>
        </p:nvSpPr>
        <p:spPr bwMode="auto">
          <a:xfrm>
            <a:off x="5410200" y="5715000"/>
            <a:ext cx="3276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a:r>
              <a:rPr lang="en-US" sz="1400" b="1"/>
              <a:t>High Impact Philanthropy</a:t>
            </a:r>
          </a:p>
          <a:p>
            <a:pPr algn="r"/>
            <a:r>
              <a:rPr lang="en-US" sz="1400"/>
              <a:t>Kay Sprinkel Grace, Alan Wendroff</a:t>
            </a:r>
          </a:p>
        </p:txBody>
      </p:sp>
      <p:pic>
        <p:nvPicPr>
          <p:cNvPr id="399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9144000" cy="392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5B6AD6A-9B0B-DD4F-BA23-2778E00A0B2E}"/>
              </a:ext>
            </a:extLst>
          </p:cNvPr>
          <p:cNvSpPr>
            <a:spLocks noGrp="1"/>
          </p:cNvSpPr>
          <p:nvPr>
            <p:ph type="sldNum" sz="quarter" idx="12"/>
          </p:nvPr>
        </p:nvSpPr>
        <p:spPr/>
        <p:txBody>
          <a:bodyPr/>
          <a:lstStyle/>
          <a:p>
            <a:pPr>
              <a:defRPr/>
            </a:pPr>
            <a:fld id="{B8EF4B50-88B2-694D-B4CE-CD715832AE1D}" type="slidenum">
              <a:rPr lang="en-US" smtClean="0"/>
              <a:pPr>
                <a:defRPr/>
              </a:pPr>
              <a:t>21</a:t>
            </a:fld>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81050" y="228600"/>
            <a:ext cx="7772400" cy="990600"/>
          </a:xfrm>
        </p:spPr>
        <p:txBody>
          <a:bodyPr/>
          <a:lstStyle/>
          <a:p>
            <a:pPr eaLnBrk="1" hangingPunct="1">
              <a:defRPr/>
            </a:pPr>
            <a:r>
              <a:rPr lang="en-US" sz="3600" dirty="0">
                <a:ea typeface="+mj-ea"/>
                <a:cs typeface="+mj-cs"/>
              </a:rPr>
              <a:t>Transformational Infinity Loop:</a:t>
            </a:r>
            <a:br>
              <a:rPr lang="en-US" sz="3600" dirty="0">
                <a:ea typeface="+mj-ea"/>
                <a:cs typeface="+mj-cs"/>
              </a:rPr>
            </a:br>
            <a:r>
              <a:rPr lang="en-US" sz="3600" dirty="0">
                <a:ea typeface="+mj-ea"/>
                <a:cs typeface="+mj-cs"/>
              </a:rPr>
              <a:t>How We Build Relationships</a:t>
            </a:r>
          </a:p>
        </p:txBody>
      </p:sp>
      <p:pic>
        <p:nvPicPr>
          <p:cNvPr id="409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475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3" name="Text Box 4"/>
          <p:cNvSpPr txBox="1">
            <a:spLocks noChangeArrowheads="1"/>
          </p:cNvSpPr>
          <p:nvPr/>
        </p:nvSpPr>
        <p:spPr bwMode="auto">
          <a:xfrm>
            <a:off x="5486400" y="5638800"/>
            <a:ext cx="32766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a:r>
              <a:rPr lang="en-US" sz="1400" b="1">
                <a:solidFill>
                  <a:srgbClr val="4D4D4D"/>
                </a:solidFill>
              </a:rPr>
              <a:t>High Impact Philanthropy</a:t>
            </a:r>
          </a:p>
          <a:p>
            <a:pPr algn="r"/>
            <a:r>
              <a:rPr lang="en-US" sz="1400">
                <a:solidFill>
                  <a:srgbClr val="4D4D4D"/>
                </a:solidFill>
              </a:rPr>
              <a:t>Kay Sprinkel Grace, Alan Wendroff</a:t>
            </a:r>
          </a:p>
        </p:txBody>
      </p:sp>
      <p:sp>
        <p:nvSpPr>
          <p:cNvPr id="2" name="Slide Number Placeholder 1">
            <a:extLst>
              <a:ext uri="{FF2B5EF4-FFF2-40B4-BE49-F238E27FC236}">
                <a16:creationId xmlns:a16="http://schemas.microsoft.com/office/drawing/2014/main" id="{32C99950-E443-8849-92EB-FA4AEE2E136A}"/>
              </a:ext>
            </a:extLst>
          </p:cNvPr>
          <p:cNvSpPr>
            <a:spLocks noGrp="1"/>
          </p:cNvSpPr>
          <p:nvPr>
            <p:ph type="sldNum" sz="quarter" idx="12"/>
          </p:nvPr>
        </p:nvSpPr>
        <p:spPr/>
        <p:txBody>
          <a:bodyPr/>
          <a:lstStyle/>
          <a:p>
            <a:pPr>
              <a:defRPr/>
            </a:pPr>
            <a:fld id="{B8EF4B50-88B2-694D-B4CE-CD715832AE1D}" type="slidenum">
              <a:rPr lang="en-US" smtClean="0"/>
              <a:pPr>
                <a:defRPr/>
              </a:pPr>
              <a:t>22</a:t>
            </a:fld>
            <a:endParaRPr 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0DED-6AC1-0A47-911C-89EAFBF10E71}"/>
              </a:ext>
            </a:extLst>
          </p:cNvPr>
          <p:cNvSpPr>
            <a:spLocks noGrp="1"/>
          </p:cNvSpPr>
          <p:nvPr>
            <p:ph type="title"/>
          </p:nvPr>
        </p:nvSpPr>
        <p:spPr>
          <a:xfrm>
            <a:off x="484710" y="452718"/>
            <a:ext cx="7363890" cy="1400530"/>
          </a:xfrm>
        </p:spPr>
        <p:txBody>
          <a:bodyPr/>
          <a:lstStyle/>
          <a:p>
            <a:r>
              <a:rPr lang="en-US" dirty="0"/>
              <a:t>What Donors Look For: TRUE </a:t>
            </a:r>
          </a:p>
        </p:txBody>
      </p:sp>
      <p:graphicFrame>
        <p:nvGraphicFramePr>
          <p:cNvPr id="5" name="Content Placeholder 2">
            <a:extLst>
              <a:ext uri="{FF2B5EF4-FFF2-40B4-BE49-F238E27FC236}">
                <a16:creationId xmlns:a16="http://schemas.microsoft.com/office/drawing/2014/main" id="{9798B8CA-76F7-4E79-AD7B-CF24EA91CAA5}"/>
              </a:ext>
            </a:extLst>
          </p:cNvPr>
          <p:cNvGraphicFramePr>
            <a:graphicFrameLocks noGrp="1"/>
          </p:cNvGraphicFramePr>
          <p:nvPr>
            <p:ph idx="1"/>
          </p:nvPr>
        </p:nvGraphicFramePr>
        <p:xfrm>
          <a:off x="685800" y="1752600"/>
          <a:ext cx="7924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F2D05936-475F-FD47-8F92-36E24D228685}"/>
              </a:ext>
            </a:extLst>
          </p:cNvPr>
          <p:cNvSpPr>
            <a:spLocks noGrp="1"/>
          </p:cNvSpPr>
          <p:nvPr>
            <p:ph type="sldNum" sz="quarter" idx="12"/>
          </p:nvPr>
        </p:nvSpPr>
        <p:spPr/>
        <p:txBody>
          <a:bodyPr/>
          <a:lstStyle/>
          <a:p>
            <a:pPr>
              <a:defRPr/>
            </a:pPr>
            <a:fld id="{508B6034-89EC-C147-BA13-07F9EAB1A2E2}" type="slidenum">
              <a:rPr lang="en-US" smtClean="0"/>
              <a:pPr>
                <a:defRPr/>
              </a:pPr>
              <a:t>23</a:t>
            </a:fld>
            <a:endParaRPr lang="en-US"/>
          </a:p>
        </p:txBody>
      </p:sp>
    </p:spTree>
    <p:extLst>
      <p:ext uri="{BB962C8B-B14F-4D97-AF65-F5344CB8AC3E}">
        <p14:creationId xmlns:p14="http://schemas.microsoft.com/office/powerpoint/2010/main" val="1486797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7"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39" name="Freeform: Shape 138">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450" name="Rectangle 2"/>
          <p:cNvSpPr>
            <a:spLocks noGrp="1" noChangeArrowheads="1"/>
          </p:cNvSpPr>
          <p:nvPr>
            <p:ph type="title"/>
          </p:nvPr>
        </p:nvSpPr>
        <p:spPr>
          <a:xfrm>
            <a:off x="489857" y="1645920"/>
            <a:ext cx="2939143" cy="4470821"/>
          </a:xfrm>
        </p:spPr>
        <p:txBody>
          <a:bodyPr>
            <a:normAutofit/>
          </a:bodyPr>
          <a:lstStyle/>
          <a:p>
            <a:pPr algn="r">
              <a:defRPr/>
            </a:pPr>
            <a:r>
              <a:rPr lang="en-US" sz="3600" dirty="0">
                <a:solidFill>
                  <a:srgbClr val="FFFFFF"/>
                </a:solidFill>
                <a:ea typeface="+mj-ea"/>
                <a:cs typeface="+mj-cs"/>
              </a:rPr>
              <a:t>Cultivation:</a:t>
            </a:r>
            <a:br>
              <a:rPr lang="en-US" sz="3600" dirty="0">
                <a:solidFill>
                  <a:srgbClr val="FFFFFF"/>
                </a:solidFill>
                <a:ea typeface="+mj-ea"/>
                <a:cs typeface="+mj-cs"/>
              </a:rPr>
            </a:br>
            <a:r>
              <a:rPr lang="en-US" sz="3600" dirty="0">
                <a:solidFill>
                  <a:srgbClr val="FFFFFF"/>
                </a:solidFill>
                <a:ea typeface="+mj-ea"/>
                <a:cs typeface="+mj-cs"/>
              </a:rPr>
              <a:t>How we build relationships with potential donors</a:t>
            </a:r>
          </a:p>
        </p:txBody>
      </p:sp>
      <p:sp>
        <p:nvSpPr>
          <p:cNvPr id="43010" name="Rectangle 3"/>
          <p:cNvSpPr>
            <a:spLocks noGrp="1" noChangeArrowheads="1"/>
          </p:cNvSpPr>
          <p:nvPr>
            <p:ph idx="1"/>
          </p:nvPr>
        </p:nvSpPr>
        <p:spPr>
          <a:xfrm>
            <a:off x="3903081" y="1359160"/>
            <a:ext cx="4439628" cy="4757582"/>
          </a:xfrm>
        </p:spPr>
        <p:txBody>
          <a:bodyPr>
            <a:normAutofit fontScale="92500" lnSpcReduction="20000"/>
          </a:bodyPr>
          <a:lstStyle/>
          <a:p>
            <a:r>
              <a:rPr lang="en-US" dirty="0">
                <a:latin typeface="+mn-lt"/>
              </a:rPr>
              <a:t>Ambassadors and Advocates are critical in the leadership and execution of effective cultivation</a:t>
            </a:r>
          </a:p>
          <a:p>
            <a:r>
              <a:rPr lang="en-US" dirty="0">
                <a:latin typeface="+mn-lt"/>
              </a:rPr>
              <a:t>Cultivation is deliberate, systematic relationship-building and you are important in the process</a:t>
            </a:r>
          </a:p>
          <a:p>
            <a:r>
              <a:rPr lang="en-US" dirty="0">
                <a:latin typeface="+mn-lt"/>
              </a:rPr>
              <a:t>Ask for a tool kit,  systematic cultivation strategies and cultivation calendar</a:t>
            </a:r>
          </a:p>
          <a:p>
            <a:r>
              <a:rPr lang="en-US" dirty="0">
                <a:latin typeface="+mn-lt"/>
              </a:rPr>
              <a:t>Use resources and intuition to move people from cultivation to solicitation to stewardship</a:t>
            </a:r>
          </a:p>
          <a:p>
            <a:r>
              <a:rPr lang="en-US" dirty="0">
                <a:latin typeface="+mn-lt"/>
              </a:rPr>
              <a:t>Most important skill of good Ambassadors in cultivating donors:  listening (2 ears:1 mouth)</a:t>
            </a:r>
          </a:p>
          <a:p>
            <a:endParaRPr lang="en-US" dirty="0">
              <a:latin typeface="Arial Narrow" charset="0"/>
            </a:endParaRPr>
          </a:p>
          <a:p>
            <a:endParaRPr lang="en-US" dirty="0">
              <a:latin typeface="Arial Narrow" charset="0"/>
            </a:endParaRPr>
          </a:p>
        </p:txBody>
      </p:sp>
      <p:sp>
        <p:nvSpPr>
          <p:cNvPr id="2" name="Slide Number Placeholder 1">
            <a:extLst>
              <a:ext uri="{FF2B5EF4-FFF2-40B4-BE49-F238E27FC236}">
                <a16:creationId xmlns:a16="http://schemas.microsoft.com/office/drawing/2014/main" id="{8FA3B0EB-054C-D047-9DA3-1A50B4BF5F70}"/>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24</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6747" name="Rectangle 136">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6738" name="Rectangle 2"/>
          <p:cNvSpPr>
            <a:spLocks noGrp="1" noChangeArrowheads="1"/>
          </p:cNvSpPr>
          <p:nvPr>
            <p:ph type="title"/>
          </p:nvPr>
        </p:nvSpPr>
        <p:spPr>
          <a:xfrm>
            <a:off x="486697" y="629266"/>
            <a:ext cx="4641143" cy="1622321"/>
          </a:xfrm>
        </p:spPr>
        <p:txBody>
          <a:bodyPr>
            <a:normAutofit/>
          </a:bodyPr>
          <a:lstStyle/>
          <a:p>
            <a:pPr>
              <a:defRPr/>
            </a:pPr>
            <a:r>
              <a:rPr lang="en-US">
                <a:solidFill>
                  <a:srgbClr val="EBEBEB"/>
                </a:solidFill>
                <a:ea typeface="+mj-ea"/>
                <a:cs typeface="+mj-cs"/>
              </a:rPr>
              <a:t>Solicitation</a:t>
            </a:r>
          </a:p>
        </p:txBody>
      </p:sp>
      <p:sp>
        <p:nvSpPr>
          <p:cNvPr id="116748" name="Rectangle 3"/>
          <p:cNvSpPr>
            <a:spLocks noGrp="1" noChangeArrowheads="1"/>
          </p:cNvSpPr>
          <p:nvPr>
            <p:ph idx="1"/>
          </p:nvPr>
        </p:nvSpPr>
        <p:spPr>
          <a:xfrm>
            <a:off x="486697" y="1447800"/>
            <a:ext cx="4641142" cy="4776019"/>
          </a:xfrm>
        </p:spPr>
        <p:txBody>
          <a:bodyPr>
            <a:noAutofit/>
          </a:bodyPr>
          <a:lstStyle/>
          <a:p>
            <a:pPr>
              <a:lnSpc>
                <a:spcPct val="90000"/>
              </a:lnSpc>
            </a:pPr>
            <a:r>
              <a:rPr lang="en-US" sz="1600" dirty="0">
                <a:solidFill>
                  <a:srgbClr val="FFFFFF"/>
                </a:solidFill>
                <a:latin typeface="+mn-lt"/>
              </a:rPr>
              <a:t>If you are an Asker, asking is easier because the </a:t>
            </a:r>
            <a:r>
              <a:rPr lang="ja-JP" altLang="en-US" sz="1600">
                <a:solidFill>
                  <a:srgbClr val="FFFFFF"/>
                </a:solidFill>
                <a:latin typeface="+mn-lt"/>
              </a:rPr>
              <a:t>“</a:t>
            </a:r>
            <a:r>
              <a:rPr lang="en-US" altLang="ja-JP" sz="1600" dirty="0">
                <a:solidFill>
                  <a:srgbClr val="FFFFFF"/>
                </a:solidFill>
                <a:latin typeface="+mn-lt"/>
              </a:rPr>
              <a:t>other two A</a:t>
            </a:r>
            <a:r>
              <a:rPr lang="ja-JP" altLang="en-US" sz="1600">
                <a:solidFill>
                  <a:srgbClr val="FFFFFF"/>
                </a:solidFill>
                <a:latin typeface="+mn-lt"/>
              </a:rPr>
              <a:t>’</a:t>
            </a:r>
            <a:r>
              <a:rPr lang="en-US" altLang="ja-JP" sz="1600" dirty="0">
                <a:solidFill>
                  <a:srgbClr val="FFFFFF"/>
                </a:solidFill>
                <a:latin typeface="+mn-lt"/>
              </a:rPr>
              <a:t>s</a:t>
            </a:r>
            <a:r>
              <a:rPr lang="ja-JP" altLang="en-US" sz="1600">
                <a:solidFill>
                  <a:srgbClr val="FFFFFF"/>
                </a:solidFill>
                <a:latin typeface="+mn-lt"/>
              </a:rPr>
              <a:t>”</a:t>
            </a:r>
            <a:r>
              <a:rPr lang="en-US" altLang="ja-JP" sz="1600" dirty="0">
                <a:solidFill>
                  <a:srgbClr val="FFFFFF"/>
                </a:solidFill>
                <a:latin typeface="+mn-lt"/>
              </a:rPr>
              <a:t> have helped build the relationship </a:t>
            </a:r>
          </a:p>
          <a:p>
            <a:pPr>
              <a:lnSpc>
                <a:spcPct val="90000"/>
              </a:lnSpc>
            </a:pPr>
            <a:r>
              <a:rPr lang="en-US" sz="1600" dirty="0">
                <a:solidFill>
                  <a:srgbClr val="FFFFFF"/>
                </a:solidFill>
                <a:latin typeface="+mn-lt"/>
              </a:rPr>
              <a:t>Some things to remember as an Asker:</a:t>
            </a:r>
          </a:p>
          <a:p>
            <a:pPr lvl="1">
              <a:lnSpc>
                <a:spcPct val="90000"/>
              </a:lnSpc>
            </a:pPr>
            <a:r>
              <a:rPr lang="en-US" sz="1600" dirty="0">
                <a:solidFill>
                  <a:srgbClr val="FFFFFF"/>
                </a:solidFill>
                <a:latin typeface="+mn-lt"/>
              </a:rPr>
              <a:t>It is not about you:  it is about the donor</a:t>
            </a:r>
          </a:p>
          <a:p>
            <a:pPr lvl="1">
              <a:lnSpc>
                <a:spcPct val="90000"/>
              </a:lnSpc>
            </a:pPr>
            <a:r>
              <a:rPr lang="en-US" sz="1600" dirty="0">
                <a:solidFill>
                  <a:srgbClr val="FFFFFF"/>
                </a:solidFill>
                <a:latin typeface="+mn-lt"/>
              </a:rPr>
              <a:t>Teams of two are most effective (an Ambassador or Advocate may be happy to come along – or a staff member serving the program)</a:t>
            </a:r>
          </a:p>
          <a:p>
            <a:pPr lvl="1">
              <a:lnSpc>
                <a:spcPct val="90000"/>
              </a:lnSpc>
            </a:pPr>
            <a:r>
              <a:rPr lang="en-US" sz="1600" dirty="0">
                <a:solidFill>
                  <a:srgbClr val="FFFFFF"/>
                </a:solidFill>
                <a:latin typeface="+mn-lt"/>
              </a:rPr>
              <a:t>Rehearse, using an asking process that will frame your time and message</a:t>
            </a:r>
          </a:p>
          <a:p>
            <a:pPr lvl="1">
              <a:lnSpc>
                <a:spcPct val="90000"/>
              </a:lnSpc>
            </a:pPr>
            <a:r>
              <a:rPr lang="en-US" sz="1600" dirty="0">
                <a:solidFill>
                  <a:srgbClr val="FFFFFF"/>
                </a:solidFill>
                <a:latin typeface="+mn-lt"/>
              </a:rPr>
              <a:t> Learn how to anticipate and handle objections</a:t>
            </a:r>
          </a:p>
          <a:p>
            <a:pPr lvl="1">
              <a:lnSpc>
                <a:spcPct val="90000"/>
              </a:lnSpc>
            </a:pPr>
            <a:r>
              <a:rPr lang="en-US" sz="1600" dirty="0">
                <a:solidFill>
                  <a:srgbClr val="FFFFFF"/>
                </a:solidFill>
                <a:latin typeface="+mn-lt"/>
              </a:rPr>
              <a:t>Close appropriately based on the outcome of the ask (yes, no, maybe)</a:t>
            </a:r>
          </a:p>
        </p:txBody>
      </p:sp>
      <p:sp>
        <p:nvSpPr>
          <p:cNvPr id="116749"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16740" name="Picture 116739" descr="Puzzle pieces">
            <a:extLst>
              <a:ext uri="{FF2B5EF4-FFF2-40B4-BE49-F238E27FC236}">
                <a16:creationId xmlns:a16="http://schemas.microsoft.com/office/drawing/2014/main" id="{0226E0D5-3B56-43B3-A777-480588648D11}"/>
              </a:ext>
            </a:extLst>
          </p:cNvPr>
          <p:cNvPicPr>
            <a:picLocks noChangeAspect="1"/>
          </p:cNvPicPr>
          <p:nvPr/>
        </p:nvPicPr>
        <p:blipFill rotWithShape="1">
          <a:blip r:embed="rId3"/>
          <a:srcRect l="35761" r="28144"/>
          <a:stretch/>
        </p:blipFill>
        <p:spPr>
          <a:xfrm>
            <a:off x="5421881" y="1"/>
            <a:ext cx="372243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2" name="Slide Number Placeholder 1">
            <a:extLst>
              <a:ext uri="{FF2B5EF4-FFF2-40B4-BE49-F238E27FC236}">
                <a16:creationId xmlns:a16="http://schemas.microsoft.com/office/drawing/2014/main" id="{95CDED62-0B28-B744-B384-A4FA9D77D32A}"/>
              </a:ext>
            </a:extLst>
          </p:cNvPr>
          <p:cNvSpPr>
            <a:spLocks noGrp="1"/>
          </p:cNvSpPr>
          <p:nvPr>
            <p:ph type="sldNum" sz="quarter" idx="12"/>
          </p:nvPr>
        </p:nvSpPr>
        <p:spPr/>
        <p:txBody>
          <a:bodyPr/>
          <a:lstStyle/>
          <a:p>
            <a:pPr>
              <a:defRPr/>
            </a:pPr>
            <a:fld id="{508B6034-89EC-C147-BA13-07F9EAB1A2E2}"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7"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39" name="Freeform: Shape 138">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lide Number Placeholder 2">
            <a:extLst>
              <a:ext uri="{FF2B5EF4-FFF2-40B4-BE49-F238E27FC236}">
                <a16:creationId xmlns:a16="http://schemas.microsoft.com/office/drawing/2014/main" id="{14F0EB2A-DF71-0A4D-B24D-22337D250870}"/>
              </a:ext>
            </a:extLst>
          </p:cNvPr>
          <p:cNvSpPr>
            <a:spLocks noGrp="1"/>
          </p:cNvSpPr>
          <p:nvPr>
            <p:ph type="sldNum" sz="quarter" idx="12"/>
          </p:nvPr>
        </p:nvSpPr>
        <p:spPr>
          <a:xfrm>
            <a:off x="7764405" y="295729"/>
            <a:ext cx="628649" cy="767687"/>
          </a:xfrm>
        </p:spPr>
        <p:txBody>
          <a:bodyPr>
            <a:normAutofit/>
          </a:bodyPr>
          <a:lstStyle/>
          <a:p>
            <a:pPr>
              <a:spcAft>
                <a:spcPts val="600"/>
              </a:spcAft>
              <a:defRPr/>
            </a:pPr>
            <a:fld id="{508B6034-89EC-C147-BA13-07F9EAB1A2E2}" type="slidenum">
              <a:rPr lang="en-US">
                <a:solidFill>
                  <a:srgbClr val="FFFFFF"/>
                </a:solidFill>
              </a:rPr>
              <a:pPr>
                <a:spcAft>
                  <a:spcPts val="600"/>
                </a:spcAft>
                <a:defRPr/>
              </a:pPr>
              <a:t>26</a:t>
            </a:fld>
            <a:endParaRPr lang="en-US">
              <a:solidFill>
                <a:srgbClr val="FFFFFF"/>
              </a:solidFill>
            </a:endParaRPr>
          </a:p>
        </p:txBody>
      </p:sp>
      <p:sp>
        <p:nvSpPr>
          <p:cNvPr id="2" name="Title 1"/>
          <p:cNvSpPr>
            <a:spLocks noGrp="1"/>
          </p:cNvSpPr>
          <p:nvPr>
            <p:ph type="title"/>
          </p:nvPr>
        </p:nvSpPr>
        <p:spPr>
          <a:xfrm>
            <a:off x="489857" y="1645920"/>
            <a:ext cx="2642159" cy="4470821"/>
          </a:xfrm>
        </p:spPr>
        <p:txBody>
          <a:bodyPr>
            <a:normAutofit/>
          </a:bodyPr>
          <a:lstStyle/>
          <a:p>
            <a:pPr algn="r">
              <a:lnSpc>
                <a:spcPct val="90000"/>
              </a:lnSpc>
              <a:defRPr/>
            </a:pPr>
            <a:r>
              <a:rPr lang="en-US" sz="2900" dirty="0">
                <a:solidFill>
                  <a:srgbClr val="FFFFFF"/>
                </a:solidFill>
                <a:ea typeface="+mj-ea"/>
                <a:cs typeface="+mj-cs"/>
              </a:rPr>
              <a:t>Stewardship:  </a:t>
            </a:r>
            <a:br>
              <a:rPr lang="en-US" sz="2900" dirty="0">
                <a:solidFill>
                  <a:srgbClr val="FFFFFF"/>
                </a:solidFill>
                <a:ea typeface="+mj-ea"/>
                <a:cs typeface="+mj-cs"/>
              </a:rPr>
            </a:br>
            <a:br>
              <a:rPr lang="en-US" sz="2900" dirty="0">
                <a:solidFill>
                  <a:srgbClr val="FFFFFF"/>
                </a:solidFill>
                <a:ea typeface="+mj-ea"/>
                <a:cs typeface="+mj-cs"/>
              </a:rPr>
            </a:br>
            <a:r>
              <a:rPr lang="en-US" sz="2900" dirty="0">
                <a:solidFill>
                  <a:srgbClr val="FFFFFF"/>
                </a:solidFill>
                <a:ea typeface="+mj-ea"/>
                <a:cs typeface="+mj-cs"/>
              </a:rPr>
              <a:t>The ongoing relationship with a donor after the gift has been made --  the key to lasting Relationships</a:t>
            </a:r>
          </a:p>
        </p:txBody>
      </p:sp>
      <p:sp>
        <p:nvSpPr>
          <p:cNvPr id="46082" name="Content Placeholder 2"/>
          <p:cNvSpPr>
            <a:spLocks noGrp="1"/>
          </p:cNvSpPr>
          <p:nvPr>
            <p:ph idx="1"/>
          </p:nvPr>
        </p:nvSpPr>
        <p:spPr>
          <a:xfrm>
            <a:off x="3903081" y="1645920"/>
            <a:ext cx="4439628" cy="4470821"/>
          </a:xfrm>
        </p:spPr>
        <p:txBody>
          <a:bodyPr>
            <a:normAutofit/>
          </a:bodyPr>
          <a:lstStyle/>
          <a:p>
            <a:pPr>
              <a:lnSpc>
                <a:spcPct val="90000"/>
              </a:lnSpc>
            </a:pPr>
            <a:r>
              <a:rPr lang="en-US" dirty="0">
                <a:latin typeface="+mn-lt"/>
              </a:rPr>
              <a:t>All three </a:t>
            </a:r>
            <a:r>
              <a:rPr lang="ja-JP" altLang="en-US">
                <a:latin typeface="+mn-lt"/>
              </a:rPr>
              <a:t>“</a:t>
            </a:r>
            <a:r>
              <a:rPr lang="en-US" altLang="ja-JP" dirty="0">
                <a:latin typeface="+mn-lt"/>
              </a:rPr>
              <a:t>A’s</a:t>
            </a:r>
            <a:r>
              <a:rPr lang="ja-JP" altLang="en-US">
                <a:latin typeface="+mn-lt"/>
              </a:rPr>
              <a:t>”</a:t>
            </a:r>
            <a:r>
              <a:rPr lang="en-US" altLang="ja-JP" dirty="0">
                <a:latin typeface="+mn-lt"/>
              </a:rPr>
              <a:t> play a role</a:t>
            </a:r>
            <a:endParaRPr lang="en-US" altLang="ja-JP">
              <a:latin typeface="+mn-lt"/>
            </a:endParaRPr>
          </a:p>
          <a:p>
            <a:pPr>
              <a:lnSpc>
                <a:spcPct val="90000"/>
              </a:lnSpc>
            </a:pPr>
            <a:r>
              <a:rPr lang="en-US" dirty="0">
                <a:latin typeface="+mn-lt"/>
              </a:rPr>
              <a:t>All staff play a role because fundraising supports program development and implementation:  involve those who are directing or providing your programs</a:t>
            </a:r>
            <a:endParaRPr lang="en-US">
              <a:latin typeface="+mn-lt"/>
            </a:endParaRPr>
          </a:p>
          <a:p>
            <a:pPr>
              <a:lnSpc>
                <a:spcPct val="90000"/>
              </a:lnSpc>
            </a:pPr>
            <a:r>
              <a:rPr lang="en-US" dirty="0">
                <a:latin typeface="+mn-lt"/>
              </a:rPr>
              <a:t>Stewardship consists of letters, emails, </a:t>
            </a:r>
            <a:r>
              <a:rPr lang="en-US" dirty="0" err="1">
                <a:latin typeface="+mn-lt"/>
              </a:rPr>
              <a:t>Thankathons</a:t>
            </a:r>
            <a:r>
              <a:rPr lang="en-US" dirty="0">
                <a:latin typeface="+mn-lt"/>
              </a:rPr>
              <a:t>, appropriate recognition, on-going information about impact through stories, etc.</a:t>
            </a:r>
            <a:endParaRPr lang="en-US">
              <a:latin typeface="+mn-lt"/>
            </a:endParaRPr>
          </a:p>
          <a:p>
            <a:pPr>
              <a:lnSpc>
                <a:spcPct val="90000"/>
              </a:lnSpc>
            </a:pPr>
            <a:r>
              <a:rPr lang="en-US" dirty="0">
                <a:latin typeface="+mn-lt"/>
              </a:rPr>
              <a:t>More than recognition: it is a true relationship</a:t>
            </a:r>
            <a:endParaRPr lang="en-US">
              <a:latin typeface="+mn-lt"/>
            </a:endParaRP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583" y="452718"/>
            <a:ext cx="7053542" cy="1400530"/>
          </a:xfrm>
        </p:spPr>
        <p:txBody>
          <a:bodyPr>
            <a:normAutofit/>
          </a:bodyPr>
          <a:lstStyle/>
          <a:p>
            <a:pPr>
              <a:defRPr/>
            </a:pPr>
            <a:r>
              <a:rPr lang="en-US" sz="3900">
                <a:ea typeface="+mj-ea"/>
                <a:cs typeface="+mj-cs"/>
              </a:rPr>
              <a:t>Stewardship Cycle: </a:t>
            </a:r>
            <a:br>
              <a:rPr lang="en-US" sz="3900">
                <a:ea typeface="+mj-ea"/>
                <a:cs typeface="+mj-cs"/>
              </a:rPr>
            </a:br>
            <a:r>
              <a:rPr lang="en-US" sz="3900">
                <a:ea typeface="+mj-ea"/>
                <a:cs typeface="+mj-cs"/>
              </a:rPr>
              <a:t>Keeping Donors Connected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24502533"/>
              </p:ext>
            </p:extLst>
          </p:nvPr>
        </p:nvGraphicFramePr>
        <p:xfrm>
          <a:off x="484583" y="2140085"/>
          <a:ext cx="7053264"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745452E-4DD3-5643-8517-9302B4882D0D}"/>
              </a:ext>
            </a:extLst>
          </p:cNvPr>
          <p:cNvSpPr>
            <a:spLocks noGrp="1"/>
          </p:cNvSpPr>
          <p:nvPr>
            <p:ph type="sldNum" sz="quarter" idx="12"/>
          </p:nvPr>
        </p:nvSpPr>
        <p:spPr/>
        <p:txBody>
          <a:bodyPr/>
          <a:lstStyle/>
          <a:p>
            <a:pPr>
              <a:defRPr/>
            </a:pPr>
            <a:fld id="{508B6034-89EC-C147-BA13-07F9EAB1A2E2}"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6696" y="1063417"/>
            <a:ext cx="2629122" cy="4675396"/>
          </a:xfrm>
        </p:spPr>
        <p:txBody>
          <a:bodyPr anchor="ctr">
            <a:normAutofit/>
          </a:bodyPr>
          <a:lstStyle/>
          <a:p>
            <a:pPr>
              <a:defRPr/>
            </a:pPr>
            <a:r>
              <a:rPr lang="en-US" sz="2900">
                <a:solidFill>
                  <a:srgbClr val="F2F2F2"/>
                </a:solidFill>
                <a:ea typeface="+mj-ea"/>
                <a:cs typeface="+mj-cs"/>
              </a:rPr>
              <a:t>Levels of Stewardship</a:t>
            </a:r>
          </a:p>
        </p:txBody>
      </p:sp>
      <p:sp>
        <p:nvSpPr>
          <p:cNvPr id="12" name="Rectangle 11">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lide Number Placeholder 2">
            <a:extLst>
              <a:ext uri="{FF2B5EF4-FFF2-40B4-BE49-F238E27FC236}">
                <a16:creationId xmlns:a16="http://schemas.microsoft.com/office/drawing/2014/main" id="{BBBCAA19-2BC6-FF43-BFF3-7E1B1708A7E1}"/>
              </a:ext>
            </a:extLst>
          </p:cNvPr>
          <p:cNvSpPr>
            <a:spLocks noGrp="1"/>
          </p:cNvSpPr>
          <p:nvPr>
            <p:ph type="sldNum" sz="quarter" idx="12"/>
          </p:nvPr>
        </p:nvSpPr>
        <p:spPr>
          <a:xfrm>
            <a:off x="7764405" y="295729"/>
            <a:ext cx="628649" cy="767687"/>
          </a:xfrm>
        </p:spPr>
        <p:txBody>
          <a:bodyPr>
            <a:normAutofit/>
          </a:bodyPr>
          <a:lstStyle/>
          <a:p>
            <a:pPr>
              <a:spcAft>
                <a:spcPts val="600"/>
              </a:spcAft>
              <a:defRPr/>
            </a:pPr>
            <a:fld id="{508B6034-89EC-C147-BA13-07F9EAB1A2E2}" type="slidenum">
              <a:rPr lang="en-US">
                <a:solidFill>
                  <a:srgbClr val="FFFFFF"/>
                </a:solidFill>
              </a:rPr>
              <a:pPr>
                <a:spcAft>
                  <a:spcPts val="600"/>
                </a:spcAft>
                <a:defRPr/>
              </a:pPr>
              <a:t>28</a:t>
            </a:fld>
            <a:endParaRPr lang="en-US">
              <a:solidFill>
                <a:srgbClr val="FFFFFF"/>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41090354"/>
              </p:ext>
            </p:extLst>
          </p:nvPr>
        </p:nvGraphicFramePr>
        <p:xfrm>
          <a:off x="4206478" y="965200"/>
          <a:ext cx="4211240"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63" name="Rectangle 71">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9164"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pPr eaLnBrk="1" hangingPunct="1">
              <a:lnSpc>
                <a:spcPct val="90000"/>
              </a:lnSpc>
              <a:defRPr/>
            </a:pPr>
            <a:r>
              <a:rPr lang="en-US" sz="3300">
                <a:solidFill>
                  <a:srgbClr val="EBEBEB"/>
                </a:solidFill>
                <a:ea typeface="+mj-ea"/>
                <a:cs typeface="+mj-cs"/>
              </a:rPr>
              <a:t>What AAA Organizations Report</a:t>
            </a:r>
          </a:p>
        </p:txBody>
      </p:sp>
      <p:sp>
        <p:nvSpPr>
          <p:cNvPr id="49165" name="Rectangle 75">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9166" name="Freeform: Shape 77">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49156" name="Content Placeholder 2">
            <a:extLst>
              <a:ext uri="{FF2B5EF4-FFF2-40B4-BE49-F238E27FC236}">
                <a16:creationId xmlns:a16="http://schemas.microsoft.com/office/drawing/2014/main" id="{860B3C9D-95E3-4F10-8739-5B751754B2BD}"/>
              </a:ext>
            </a:extLst>
          </p:cNvPr>
          <p:cNvGraphicFramePr>
            <a:graphicFrameLocks noGrp="1"/>
          </p:cNvGraphicFramePr>
          <p:nvPr>
            <p:ph idx="1"/>
            <p:extLst>
              <p:ext uri="{D42A27DB-BD31-4B8C-83A1-F6EECF244321}">
                <p14:modId xmlns:p14="http://schemas.microsoft.com/office/powerpoint/2010/main" val="644281661"/>
              </p:ext>
            </p:extLst>
          </p:nvPr>
        </p:nvGraphicFramePr>
        <p:xfrm>
          <a:off x="228600" y="2402308"/>
          <a:ext cx="8429625" cy="3812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9D8FA58C-93DE-B740-8179-42FFFBEAE24F}"/>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29</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9857" y="1645920"/>
            <a:ext cx="2642159" cy="4470821"/>
          </a:xfrm>
        </p:spPr>
        <p:txBody>
          <a:bodyPr>
            <a:normAutofit/>
          </a:bodyPr>
          <a:lstStyle/>
          <a:p>
            <a:pPr algn="r" eaLnBrk="1" hangingPunct="1">
              <a:lnSpc>
                <a:spcPct val="90000"/>
              </a:lnSpc>
              <a:defRPr/>
            </a:pPr>
            <a:r>
              <a:rPr lang="en-US" sz="3600">
                <a:solidFill>
                  <a:schemeClr val="tx1"/>
                </a:solidFill>
                <a:ea typeface="+mj-ea"/>
                <a:cs typeface="+mj-cs"/>
              </a:rPr>
              <a:t>Discussion:  Finding the Best Role as a Board Member</a:t>
            </a:r>
          </a:p>
        </p:txBody>
      </p:sp>
      <p:sp>
        <p:nvSpPr>
          <p:cNvPr id="74" name="Rectangle 73">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410" name="Content Placeholder 2"/>
          <p:cNvSpPr>
            <a:spLocks noGrp="1"/>
          </p:cNvSpPr>
          <p:nvPr>
            <p:ph idx="1"/>
          </p:nvPr>
        </p:nvSpPr>
        <p:spPr>
          <a:xfrm>
            <a:off x="3621873" y="1143000"/>
            <a:ext cx="4720836" cy="4973741"/>
          </a:xfrm>
        </p:spPr>
        <p:txBody>
          <a:bodyPr>
            <a:normAutofit/>
          </a:bodyPr>
          <a:lstStyle/>
          <a:p>
            <a:pPr eaLnBrk="1" hangingPunct="1"/>
            <a:r>
              <a:rPr lang="en-US" sz="2400" dirty="0">
                <a:latin typeface="+mn-lt"/>
              </a:rPr>
              <a:t>Why your involvement is critical </a:t>
            </a:r>
          </a:p>
          <a:p>
            <a:pPr eaLnBrk="1" hangingPunct="1"/>
            <a:r>
              <a:rPr lang="en-US" sz="2400" dirty="0">
                <a:latin typeface="+mn-lt"/>
              </a:rPr>
              <a:t>Tapping into your own motivation</a:t>
            </a:r>
          </a:p>
          <a:p>
            <a:pPr eaLnBrk="1" hangingPunct="1"/>
            <a:r>
              <a:rPr lang="en-US" sz="2400" dirty="0">
                <a:latin typeface="+mn-lt"/>
              </a:rPr>
              <a:t>Getting engaged in fund and donor development – the full AAA</a:t>
            </a:r>
          </a:p>
          <a:p>
            <a:pPr eaLnBrk="1" hangingPunct="1"/>
            <a:r>
              <a:rPr lang="en-US" sz="2400" dirty="0">
                <a:latin typeface="+mn-lt"/>
              </a:rPr>
              <a:t>AAA as a tool for board  community engagement</a:t>
            </a:r>
          </a:p>
          <a:p>
            <a:pPr eaLnBrk="1" hangingPunct="1"/>
            <a:r>
              <a:rPr lang="en-US" sz="2400" dirty="0">
                <a:latin typeface="+mn-lt"/>
              </a:rPr>
              <a:t>AAA:  one step at a time</a:t>
            </a:r>
          </a:p>
        </p:txBody>
      </p:sp>
      <p:sp>
        <p:nvSpPr>
          <p:cNvPr id="3" name="Slide Number Placeholder 2">
            <a:extLst>
              <a:ext uri="{FF2B5EF4-FFF2-40B4-BE49-F238E27FC236}">
                <a16:creationId xmlns:a16="http://schemas.microsoft.com/office/drawing/2014/main" id="{8B50B85D-E00C-0842-907A-5F6BA4C47753}"/>
              </a:ext>
            </a:extLst>
          </p:cNvPr>
          <p:cNvSpPr>
            <a:spLocks noGrp="1"/>
          </p:cNvSpPr>
          <p:nvPr>
            <p:ph type="sldNum" sz="quarter" idx="12"/>
          </p:nvPr>
        </p:nvSpPr>
        <p:spPr/>
        <p:txBody>
          <a:bodyPr/>
          <a:lstStyle/>
          <a:p>
            <a:pPr>
              <a:defRPr/>
            </a:pPr>
            <a:fld id="{508B6034-89EC-C147-BA13-07F9EAB1A2E2}"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88001" y="629266"/>
            <a:ext cx="5121384" cy="1199534"/>
          </a:xfrm>
        </p:spPr>
        <p:txBody>
          <a:bodyPr>
            <a:normAutofit/>
          </a:bodyPr>
          <a:lstStyle/>
          <a:p>
            <a:pPr eaLnBrk="1" fontAlgn="auto" hangingPunct="1">
              <a:spcAft>
                <a:spcPts val="0"/>
              </a:spcAft>
              <a:defRPr/>
            </a:pPr>
            <a:r>
              <a:rPr lang="en-US" dirty="0">
                <a:ea typeface="+mj-ea"/>
                <a:cs typeface="+mj-cs"/>
              </a:rPr>
              <a:t>Closing Thought</a:t>
            </a:r>
          </a:p>
        </p:txBody>
      </p:sp>
      <p:pic>
        <p:nvPicPr>
          <p:cNvPr id="50179" name="Picture 50178" descr="Path winding through a grassy field">
            <a:extLst>
              <a:ext uri="{FF2B5EF4-FFF2-40B4-BE49-F238E27FC236}">
                <a16:creationId xmlns:a16="http://schemas.microsoft.com/office/drawing/2014/main" id="{206B6AFA-7655-47F3-8BF0-50E6A0C769C6}"/>
              </a:ext>
            </a:extLst>
          </p:cNvPr>
          <p:cNvPicPr>
            <a:picLocks noChangeAspect="1"/>
          </p:cNvPicPr>
          <p:nvPr/>
        </p:nvPicPr>
        <p:blipFill rotWithShape="1">
          <a:blip r:embed="rId3"/>
          <a:srcRect l="41694" r="28676" b="-1"/>
          <a:stretch/>
        </p:blipFill>
        <p:spPr>
          <a:xfrm>
            <a:off x="6101895" y="10"/>
            <a:ext cx="3044211" cy="6857990"/>
          </a:xfrm>
          <a:prstGeom prst="rect">
            <a:avLst/>
          </a:prstGeom>
        </p:spPr>
      </p:pic>
      <p:sp>
        <p:nvSpPr>
          <p:cNvPr id="71" name="Rectangle 70">
            <a:extLst>
              <a:ext uri="{FF2B5EF4-FFF2-40B4-BE49-F238E27FC236}">
                <a16:creationId xmlns:a16="http://schemas.microsoft.com/office/drawing/2014/main" id="{14701A01-E306-48FB-A661-2335BB38BA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0177" name="Content Placeholder 1"/>
          <p:cNvSpPr>
            <a:spLocks noGrp="1"/>
          </p:cNvSpPr>
          <p:nvPr>
            <p:ph idx="1"/>
          </p:nvPr>
        </p:nvSpPr>
        <p:spPr>
          <a:xfrm>
            <a:off x="488001" y="1524000"/>
            <a:ext cx="5121384" cy="4876800"/>
          </a:xfrm>
        </p:spPr>
        <p:txBody>
          <a:bodyPr>
            <a:normAutofit fontScale="92500" lnSpcReduction="10000"/>
          </a:bodyPr>
          <a:lstStyle/>
          <a:p>
            <a:pPr marL="457200" lvl="1" indent="0" eaLnBrk="1" hangingPunct="1">
              <a:buNone/>
            </a:pPr>
            <a:r>
              <a:rPr lang="en-US" sz="2000" i="1" dirty="0">
                <a:latin typeface="Arial Narrow" charset="0"/>
              </a:rPr>
              <a:t>We are in a time of opportunity for nonprofits.  While problems persist, we must remember that philanthropy is about abundance, not scarcity.</a:t>
            </a:r>
          </a:p>
          <a:p>
            <a:pPr marL="457200" lvl="1" indent="0">
              <a:buNone/>
            </a:pPr>
            <a:r>
              <a:rPr lang="en-US" sz="2000" i="1" dirty="0">
                <a:latin typeface="Arial Narrow" charset="0"/>
              </a:rPr>
              <a:t>The amount of money available for community investment is massive, and the needs in our society have been amplified – from social justice in all its forms, to education, to the arts, to domestic violence and beyond.</a:t>
            </a:r>
          </a:p>
          <a:p>
            <a:pPr marL="457200" lvl="1" indent="0" eaLnBrk="1" hangingPunct="1">
              <a:buNone/>
            </a:pPr>
            <a:r>
              <a:rPr lang="en-US" sz="2000" i="1" dirty="0">
                <a:latin typeface="Arial Narrow" charset="0"/>
              </a:rPr>
              <a:t>All segments of our nonprofit community must take to heart that this is a time to reboot, reinvent, reimagine, rethink and rebuild our communities.</a:t>
            </a:r>
          </a:p>
          <a:p>
            <a:pPr marL="457200" lvl="1" indent="0" eaLnBrk="1" hangingPunct="1">
              <a:buNone/>
            </a:pPr>
            <a:r>
              <a:rPr lang="en-US" sz="2000" i="1" dirty="0">
                <a:latin typeface="Arial Narrow" charset="0"/>
              </a:rPr>
              <a:t>There is no “going back to normal.”</a:t>
            </a:r>
          </a:p>
          <a:p>
            <a:pPr marL="457200" lvl="1" indent="0" eaLnBrk="1" hangingPunct="1">
              <a:buNone/>
            </a:pPr>
            <a:r>
              <a:rPr lang="en-US" sz="2000" i="1" dirty="0">
                <a:latin typeface="Arial Narrow" charset="0"/>
              </a:rPr>
              <a:t>There is only a pathway to a future that is more just, more equitable, more diverse, more abundant and more powerful</a:t>
            </a:r>
            <a:r>
              <a:rPr lang="en-US" i="1" dirty="0">
                <a:latin typeface="Arial Narrow" charset="0"/>
              </a:rPr>
              <a:t>.</a:t>
            </a:r>
          </a:p>
        </p:txBody>
      </p:sp>
      <p:sp>
        <p:nvSpPr>
          <p:cNvPr id="2" name="Slide Number Placeholder 1">
            <a:extLst>
              <a:ext uri="{FF2B5EF4-FFF2-40B4-BE49-F238E27FC236}">
                <a16:creationId xmlns:a16="http://schemas.microsoft.com/office/drawing/2014/main" id="{A6574397-209E-7246-825E-BB61AA4FA3C9}"/>
              </a:ext>
            </a:extLst>
          </p:cNvPr>
          <p:cNvSpPr>
            <a:spLocks noGrp="1"/>
          </p:cNvSpPr>
          <p:nvPr>
            <p:ph type="sldNum" sz="quarter" idx="12"/>
          </p:nvPr>
        </p:nvSpPr>
        <p:spPr/>
        <p:txBody>
          <a:bodyPr/>
          <a:lstStyle/>
          <a:p>
            <a:pPr>
              <a:defRPr/>
            </a:pPr>
            <a:fld id="{508B6034-89EC-C147-BA13-07F9EAB1A2E2}"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a:extLst>
              <a:ext uri="{FF2B5EF4-FFF2-40B4-BE49-F238E27FC236}">
                <a16:creationId xmlns:a16="http://schemas.microsoft.com/office/drawing/2014/main" id="{57694B1F-D274-8646-AA1E-ACB978055E58}"/>
              </a:ext>
              <a:ext uri="{C183D7F6-B498-43B3-948B-1728B52AA6E4}">
                <adec:decorative xmlns:adec="http://schemas.microsoft.com/office/drawing/2017/decorative" val="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39128" r="2" b="30718"/>
          <a:stretch/>
        </p:blipFill>
        <p:spPr>
          <a:xfrm>
            <a:off x="-4198" y="857251"/>
            <a:ext cx="5668906" cy="2570560"/>
          </a:xfrm>
          <a:custGeom>
            <a:avLst/>
            <a:gdLst/>
            <a:ahLst/>
            <a:cxnLst/>
            <a:rect l="l" t="t" r="r" b="b"/>
            <a:pathLst>
              <a:path w="7558541" h="3427413">
                <a:moveTo>
                  <a:pt x="0" y="0"/>
                </a:moveTo>
                <a:lnTo>
                  <a:pt x="7558541" y="0"/>
                </a:lnTo>
                <a:lnTo>
                  <a:pt x="7558541" y="3427413"/>
                </a:lnTo>
                <a:lnTo>
                  <a:pt x="0" y="3427413"/>
                </a:lnTo>
                <a:close/>
              </a:path>
            </a:pathLst>
          </a:custGeom>
        </p:spPr>
      </p:pic>
      <p:pic>
        <p:nvPicPr>
          <p:cNvPr id="162" name="Picture 161" descr="Rainbow curves of paper">
            <a:extLst>
              <a:ext uri="{FF2B5EF4-FFF2-40B4-BE49-F238E27FC236}">
                <a16:creationId xmlns:a16="http://schemas.microsoft.com/office/drawing/2014/main" id="{CAFCFF7D-AAE6-5E44-A9EA-F148D3D92E1E}"/>
              </a:ext>
            </a:extLst>
          </p:cNvPr>
          <p:cNvPicPr>
            <a:picLocks noChangeAspect="1"/>
          </p:cNvPicPr>
          <p:nvPr/>
        </p:nvPicPr>
        <p:blipFill rotWithShape="1">
          <a:blip r:embed="rId4"/>
          <a:srcRect t="20562" r="-2" b="11441"/>
          <a:stretch/>
        </p:blipFill>
        <p:spPr>
          <a:xfrm>
            <a:off x="-4198" y="3427811"/>
            <a:ext cx="5668906" cy="2572940"/>
          </a:xfrm>
          <a:custGeom>
            <a:avLst/>
            <a:gdLst/>
            <a:ahLst/>
            <a:cxnLst/>
            <a:rect l="l" t="t" r="r" b="b"/>
            <a:pathLst>
              <a:path w="7558541" h="3430587">
                <a:moveTo>
                  <a:pt x="0" y="0"/>
                </a:moveTo>
                <a:lnTo>
                  <a:pt x="7558541" y="0"/>
                </a:lnTo>
                <a:lnTo>
                  <a:pt x="7558541" y="3430587"/>
                </a:lnTo>
                <a:lnTo>
                  <a:pt x="0" y="3430587"/>
                </a:lnTo>
                <a:close/>
              </a:path>
            </a:pathLst>
          </a:custGeom>
        </p:spPr>
      </p:pic>
      <p:sp>
        <p:nvSpPr>
          <p:cNvPr id="2" name="Rectangle 1">
            <a:extLst>
              <a:ext uri="{FF2B5EF4-FFF2-40B4-BE49-F238E27FC236}">
                <a16:creationId xmlns:a16="http://schemas.microsoft.com/office/drawing/2014/main" id="{F3FD752F-FF6C-C24C-8599-AB3207385FAF}"/>
              </a:ext>
            </a:extLst>
          </p:cNvPr>
          <p:cNvSpPr/>
          <p:nvPr/>
        </p:nvSpPr>
        <p:spPr>
          <a:xfrm>
            <a:off x="6308836" y="1252538"/>
            <a:ext cx="2211180" cy="3948113"/>
          </a:xfrm>
          <a:prstGeom prst="rect">
            <a:avLst/>
          </a:prstGeom>
        </p:spPr>
        <p:txBody>
          <a:bodyPr vert="horz" lIns="68580" tIns="34290" rIns="68580" bIns="34290" rtlCol="0">
            <a:normAutofit fontScale="92500" lnSpcReduction="10000"/>
          </a:bodyPr>
          <a:lstStyle/>
          <a:p>
            <a:pPr defTabSz="685800">
              <a:lnSpc>
                <a:spcPct val="120000"/>
              </a:lnSpc>
              <a:spcAft>
                <a:spcPts val="450"/>
              </a:spcAft>
              <a:buSzPct val="125000"/>
            </a:pPr>
            <a:r>
              <a:rPr lang="en-US" sz="2100" i="1" dirty="0"/>
              <a:t>“Things that are unraveling cannot be patched:  we need to build the loom on which the next pattern can be woven.”</a:t>
            </a:r>
            <a:r>
              <a:rPr lang="en-US" sz="2100" dirty="0"/>
              <a:t>  </a:t>
            </a:r>
          </a:p>
          <a:p>
            <a:pPr indent="-171450" defTabSz="685800">
              <a:lnSpc>
                <a:spcPct val="120000"/>
              </a:lnSpc>
              <a:spcAft>
                <a:spcPts val="450"/>
              </a:spcAft>
              <a:buSzPct val="125000"/>
              <a:buFont typeface="Arial" panose="020B0604020202020204" pitchFamily="34" charset="0"/>
              <a:buChar char="•"/>
            </a:pPr>
            <a:r>
              <a:rPr lang="en-US" sz="1350" i="1" dirty="0"/>
              <a:t>(Attributed to Sister Mary Clare, an Irish nun who served in the Crimea with Florence Nightingale). </a:t>
            </a:r>
            <a:endParaRPr lang="en-US" sz="1350" dirty="0"/>
          </a:p>
          <a:p>
            <a:pPr defTabSz="685800">
              <a:lnSpc>
                <a:spcPct val="120000"/>
              </a:lnSpc>
              <a:spcAft>
                <a:spcPts val="450"/>
              </a:spcAft>
              <a:buSzPct val="125000"/>
            </a:pPr>
            <a:r>
              <a:rPr lang="en-US" sz="1350" dirty="0"/>
              <a:t> </a:t>
            </a:r>
          </a:p>
        </p:txBody>
      </p:sp>
      <p:sp>
        <p:nvSpPr>
          <p:cNvPr id="105" name="TextBox 104">
            <a:extLst>
              <a:ext uri="{FF2B5EF4-FFF2-40B4-BE49-F238E27FC236}">
                <a16:creationId xmlns:a16="http://schemas.microsoft.com/office/drawing/2014/main" id="{8237E9EC-DCEF-0C44-857F-ECD47C72581F}"/>
              </a:ext>
            </a:extLst>
          </p:cNvPr>
          <p:cNvSpPr txBox="1"/>
          <p:nvPr/>
        </p:nvSpPr>
        <p:spPr>
          <a:xfrm>
            <a:off x="7184809" y="5850709"/>
            <a:ext cx="1959191" cy="173124"/>
          </a:xfrm>
          <a:prstGeom prst="rect">
            <a:avLst/>
          </a:prstGeom>
          <a:solidFill>
            <a:srgbClr val="000000"/>
          </a:solidFill>
        </p:spPr>
        <p:txBody>
          <a:bodyPr wrap="none" rtlCol="0">
            <a:spAutoFit/>
          </a:bodyPr>
          <a:lstStyle/>
          <a:p>
            <a:pPr algn="r">
              <a:spcAft>
                <a:spcPts val="450"/>
              </a:spcAft>
            </a:pPr>
            <a:r>
              <a:rPr lang="en-US" sz="525" dirty="0">
                <a:solidFill>
                  <a:srgbClr val="FFFFFF"/>
                </a:solidFill>
                <a:hlinkClick r:id="rId3" tooltip="https://www.freeimageslive.co.uk/free_stock_image/complexlightjpg">
                  <a:extLst>
                    <a:ext uri="{A12FA001-AC4F-418D-AE19-62706E023703}">
                      <ahyp:hlinkClr xmlns:ahyp="http://schemas.microsoft.com/office/drawing/2018/hyperlinkcolor" val="tx"/>
                    </a:ext>
                  </a:extLst>
                </a:hlinkClick>
              </a:rPr>
              <a:t>This Photo</a:t>
            </a:r>
            <a:r>
              <a:rPr lang="en-US" sz="525" dirty="0">
                <a:solidFill>
                  <a:srgbClr val="FFFFFF"/>
                </a:solidFill>
              </a:rPr>
              <a:t> by Unknown Author is licensed under </a:t>
            </a:r>
            <a:r>
              <a:rPr lang="en-US" sz="525"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525" dirty="0">
              <a:solidFill>
                <a:srgbClr val="FFFFFF"/>
              </a:solidFill>
            </a:endParaRPr>
          </a:p>
        </p:txBody>
      </p:sp>
    </p:spTree>
    <p:extLst>
      <p:ext uri="{BB962C8B-B14F-4D97-AF65-F5344CB8AC3E}">
        <p14:creationId xmlns:p14="http://schemas.microsoft.com/office/powerpoint/2010/main" val="359250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3908" name="Picture 134">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3909" name="Picture 136">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23910" name="Oval 138">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23911" name="Picture 140">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23912" name="Picture 142">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23913" name="Rectangle 144">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23914" name="Rectangle 146">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3915"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3916" name="Freeform: Shape 150">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3917" name="Rectangle 152">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3906" name="Rectangle 2"/>
          <p:cNvSpPr>
            <a:spLocks noGrp="1" noChangeArrowheads="1"/>
          </p:cNvSpPr>
          <p:nvPr>
            <p:ph type="ctrTitle"/>
          </p:nvPr>
        </p:nvSpPr>
        <p:spPr>
          <a:xfrm>
            <a:off x="489857" y="1645920"/>
            <a:ext cx="2642159" cy="4470821"/>
          </a:xfrm>
        </p:spPr>
        <p:txBody>
          <a:bodyPr vert="horz" lIns="91440" tIns="45720" rIns="91440" bIns="45720" rtlCol="0" anchor="t">
            <a:normAutofit/>
          </a:bodyPr>
          <a:lstStyle/>
          <a:p>
            <a:pPr algn="r" defTabSz="457200">
              <a:defRPr/>
            </a:pPr>
            <a:r>
              <a:rPr lang="en-US" sz="3600" b="0" i="0" kern="1200" dirty="0">
                <a:solidFill>
                  <a:srgbClr val="FFFFFF"/>
                </a:solidFill>
                <a:latin typeface="+mj-lt"/>
                <a:ea typeface="+mj-ea"/>
                <a:cs typeface="+mj-cs"/>
              </a:rPr>
              <a:t>Maximizing Your Role as Board Members:  The </a:t>
            </a:r>
            <a:br>
              <a:rPr lang="en-US" sz="3600" b="0" i="0" kern="1200" dirty="0">
                <a:solidFill>
                  <a:srgbClr val="FFFFFF"/>
                </a:solidFill>
                <a:latin typeface="+mj-lt"/>
                <a:ea typeface="+mj-ea"/>
                <a:cs typeface="+mj-cs"/>
              </a:rPr>
            </a:br>
            <a:r>
              <a:rPr lang="en-US" sz="3600" b="0" i="0" kern="1200" dirty="0">
                <a:solidFill>
                  <a:srgbClr val="FFFFFF"/>
                </a:solidFill>
                <a:latin typeface="+mj-lt"/>
                <a:ea typeface="+mj-ea"/>
                <a:cs typeface="+mj-cs"/>
              </a:rPr>
              <a:t>AAA Way</a:t>
            </a:r>
          </a:p>
        </p:txBody>
      </p:sp>
      <p:sp>
        <p:nvSpPr>
          <p:cNvPr id="51202" name="Rectangle 3"/>
          <p:cNvSpPr>
            <a:spLocks noGrp="1" noChangeArrowheads="1"/>
          </p:cNvSpPr>
          <p:nvPr>
            <p:ph type="subTitle" idx="1"/>
          </p:nvPr>
        </p:nvSpPr>
        <p:spPr>
          <a:xfrm>
            <a:off x="3743184" y="2590800"/>
            <a:ext cx="4910959" cy="3525941"/>
          </a:xfrm>
        </p:spPr>
        <p:txBody>
          <a:bodyPr vert="horz" lIns="91440" tIns="45720" rIns="91440" bIns="45720" rtlCol="0">
            <a:normAutofit/>
          </a:bodyPr>
          <a:lstStyle/>
          <a:p>
            <a:pPr defTabSz="457200">
              <a:buFont typeface="Wingdings 3" charset="2"/>
              <a:buChar char=""/>
            </a:pPr>
            <a:r>
              <a:rPr lang="en-US">
                <a:solidFill>
                  <a:schemeClr val="tx1"/>
                </a:solidFill>
              </a:rPr>
              <a:t>May 25, </a:t>
            </a:r>
            <a:r>
              <a:rPr lang="en-US" dirty="0">
                <a:solidFill>
                  <a:schemeClr val="tx1"/>
                </a:solidFill>
              </a:rPr>
              <a:t>2022</a:t>
            </a:r>
          </a:p>
          <a:p>
            <a:pPr defTabSz="457200">
              <a:buFont typeface="Wingdings 3" charset="2"/>
              <a:buChar char=""/>
            </a:pPr>
            <a:r>
              <a:rPr lang="en-US" dirty="0">
                <a:solidFill>
                  <a:schemeClr val="tx1"/>
                </a:solidFill>
              </a:rPr>
              <a:t>Kay Sprinkel Grace, Presenter</a:t>
            </a:r>
          </a:p>
          <a:p>
            <a:pPr defTabSz="457200">
              <a:buFont typeface="Wingdings 3" charset="2"/>
              <a:buChar char=""/>
            </a:pPr>
            <a:r>
              <a:rPr lang="en-US" dirty="0">
                <a:solidFill>
                  <a:schemeClr val="tx1"/>
                </a:solidFill>
                <a:hlinkClick r:id="rId6"/>
              </a:rPr>
              <a:t>www.kaygrace.org</a:t>
            </a:r>
            <a:endParaRPr lang="en-US" dirty="0">
              <a:solidFill>
                <a:schemeClr val="tx1"/>
              </a:solidFill>
            </a:endParaRPr>
          </a:p>
          <a:p>
            <a:pPr defTabSz="457200">
              <a:buFont typeface="Wingdings 3" charset="2"/>
              <a:buChar char=""/>
            </a:pPr>
            <a:r>
              <a:rPr lang="en-US" dirty="0">
                <a:solidFill>
                  <a:schemeClr val="tx1"/>
                </a:solidFill>
                <a:hlinkClick r:id="rId7"/>
              </a:rPr>
              <a:t>kaysprinkelgrace@gmail.com</a:t>
            </a:r>
            <a:endParaRPr lang="en-US" dirty="0">
              <a:solidFill>
                <a:schemeClr val="tx1"/>
              </a:solidFill>
            </a:endParaRPr>
          </a:p>
          <a:p>
            <a:pPr defTabSz="457200">
              <a:buFont typeface="Wingdings 3" charset="2"/>
              <a:buChar char=""/>
            </a:pPr>
            <a:r>
              <a:rPr lang="en-US" dirty="0">
                <a:solidFill>
                  <a:schemeClr val="tx1"/>
                </a:solidFill>
              </a:rPr>
              <a:t>415/831-2923</a:t>
            </a:r>
          </a:p>
          <a:p>
            <a:pPr defTabSz="457200">
              <a:buFont typeface="Wingdings 3" charset="2"/>
              <a:buChar char=""/>
            </a:pPr>
            <a:endParaRPr lang="en-US" dirty="0">
              <a:solidFill>
                <a:schemeClr val="tx1"/>
              </a:solidFill>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75" name="Freeform: Shape 74">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8434" name="Rectangle 5"/>
          <p:cNvSpPr>
            <a:spLocks noGrp="1" noChangeArrowheads="1"/>
          </p:cNvSpPr>
          <p:nvPr>
            <p:ph type="subTitle" idx="1"/>
          </p:nvPr>
        </p:nvSpPr>
        <p:spPr>
          <a:xfrm>
            <a:off x="866214" y="4495800"/>
            <a:ext cx="5231186" cy="1371600"/>
          </a:xfrm>
        </p:spPr>
        <p:txBody>
          <a:bodyPr>
            <a:normAutofit/>
          </a:bodyPr>
          <a:lstStyle/>
          <a:p>
            <a:pPr eaLnBrk="1" hangingPunct="1">
              <a:lnSpc>
                <a:spcPct val="90000"/>
              </a:lnSpc>
            </a:pPr>
            <a:r>
              <a:rPr lang="en-US" dirty="0">
                <a:solidFill>
                  <a:schemeClr val="tx1">
                    <a:lumMod val="85000"/>
                    <a:lumOff val="15000"/>
                  </a:schemeClr>
                </a:solidFill>
                <a:latin typeface="+mn-lt"/>
              </a:rPr>
              <a:t>What AAA is</a:t>
            </a:r>
          </a:p>
          <a:p>
            <a:pPr eaLnBrk="1" hangingPunct="1">
              <a:lnSpc>
                <a:spcPct val="90000"/>
              </a:lnSpc>
            </a:pPr>
            <a:r>
              <a:rPr lang="en-US" dirty="0">
                <a:solidFill>
                  <a:schemeClr val="tx1">
                    <a:lumMod val="85000"/>
                    <a:lumOff val="15000"/>
                  </a:schemeClr>
                </a:solidFill>
                <a:latin typeface="+mn-lt"/>
              </a:rPr>
              <a:t>Why it works</a:t>
            </a:r>
          </a:p>
        </p:txBody>
      </p:sp>
      <p:sp>
        <p:nvSpPr>
          <p:cNvPr id="18433" name="Rectangle 4"/>
          <p:cNvSpPr>
            <a:spLocks noGrp="1" noChangeArrowheads="1"/>
          </p:cNvSpPr>
          <p:nvPr>
            <p:ph type="ctrTitle"/>
          </p:nvPr>
        </p:nvSpPr>
        <p:spPr>
          <a:xfrm>
            <a:off x="866216" y="838200"/>
            <a:ext cx="5231186" cy="3429001"/>
          </a:xfrm>
        </p:spPr>
        <p:txBody>
          <a:bodyPr>
            <a:normAutofit fontScale="90000"/>
          </a:bodyPr>
          <a:lstStyle/>
          <a:p>
            <a:r>
              <a:rPr lang="en-US" sz="4000" dirty="0">
                <a:solidFill>
                  <a:schemeClr val="tx1">
                    <a:lumMod val="85000"/>
                    <a:lumOff val="15000"/>
                  </a:schemeClr>
                </a:solidFill>
              </a:rPr>
              <a:t>Tapping Into Your Full Potential:  Being An</a:t>
            </a:r>
            <a:br>
              <a:rPr lang="en-US" sz="4000" dirty="0">
                <a:solidFill>
                  <a:schemeClr val="tx1">
                    <a:lumMod val="85000"/>
                    <a:lumOff val="15000"/>
                  </a:schemeClr>
                </a:solidFill>
              </a:rPr>
            </a:br>
            <a:r>
              <a:rPr lang="en-US" sz="4000" dirty="0">
                <a:solidFill>
                  <a:schemeClr val="tx1">
                    <a:lumMod val="85000"/>
                    <a:lumOff val="15000"/>
                  </a:schemeClr>
                </a:solidFill>
              </a:rPr>
              <a:t>Effective Member of a </a:t>
            </a:r>
            <a:r>
              <a:rPr lang="ja-JP" altLang="en-US" sz="4000">
                <a:solidFill>
                  <a:schemeClr val="tx1">
                    <a:lumMod val="85000"/>
                    <a:lumOff val="15000"/>
                  </a:schemeClr>
                </a:solidFill>
              </a:rPr>
              <a:t>“</a:t>
            </a:r>
            <a:r>
              <a:rPr lang="en-US" altLang="ja-JP" sz="4000" dirty="0">
                <a:solidFill>
                  <a:schemeClr val="tx1">
                    <a:lumMod val="85000"/>
                    <a:lumOff val="15000"/>
                  </a:schemeClr>
                </a:solidFill>
              </a:rPr>
              <a:t>AAA</a:t>
            </a:r>
            <a:r>
              <a:rPr lang="ja-JP" altLang="en-US" sz="4000">
                <a:solidFill>
                  <a:schemeClr val="tx1">
                    <a:lumMod val="85000"/>
                    <a:lumOff val="15000"/>
                  </a:schemeClr>
                </a:solidFill>
              </a:rPr>
              <a:t>”</a:t>
            </a:r>
            <a:r>
              <a:rPr lang="en-US" altLang="ja-JP" sz="4000" dirty="0">
                <a:solidFill>
                  <a:schemeClr val="tx1">
                    <a:lumMod val="85000"/>
                    <a:lumOff val="15000"/>
                  </a:schemeClr>
                </a:solidFill>
              </a:rPr>
              <a:t> Board Team</a:t>
            </a:r>
            <a:br>
              <a:rPr lang="en-US" sz="4000" dirty="0">
                <a:solidFill>
                  <a:schemeClr val="tx1">
                    <a:lumMod val="85000"/>
                    <a:lumOff val="15000"/>
                  </a:schemeClr>
                </a:solidFill>
                <a:latin typeface="Impact" charset="0"/>
              </a:rPr>
            </a:br>
            <a:br>
              <a:rPr lang="en-US" sz="4000" dirty="0">
                <a:solidFill>
                  <a:schemeClr val="tx1">
                    <a:lumMod val="85000"/>
                    <a:lumOff val="15000"/>
                  </a:schemeClr>
                </a:solidFill>
                <a:latin typeface="Impact" charset="0"/>
              </a:rPr>
            </a:br>
            <a:endParaRPr lang="en-US" sz="4000" dirty="0">
              <a:latin typeface="Impact" charset="0"/>
            </a:endParaRPr>
          </a:p>
        </p:txBody>
      </p:sp>
      <p:sp>
        <p:nvSpPr>
          <p:cNvPr id="77" name="Rectangle 76">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9463" name="Rectangle 136">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434" name="Rectangle 2"/>
          <p:cNvSpPr>
            <a:spLocks noGrp="1" noChangeArrowheads="1"/>
          </p:cNvSpPr>
          <p:nvPr>
            <p:ph type="title"/>
          </p:nvPr>
        </p:nvSpPr>
        <p:spPr>
          <a:xfrm>
            <a:off x="486697" y="295736"/>
            <a:ext cx="4641143" cy="1456865"/>
          </a:xfrm>
        </p:spPr>
        <p:txBody>
          <a:bodyPr>
            <a:normAutofit/>
          </a:bodyPr>
          <a:lstStyle/>
          <a:p>
            <a:pPr eaLnBrk="1" hangingPunct="1">
              <a:defRPr/>
            </a:pPr>
            <a:r>
              <a:rPr lang="en-US" dirty="0">
                <a:solidFill>
                  <a:srgbClr val="EBEBEB"/>
                </a:solidFill>
                <a:ea typeface="+mj-ea"/>
                <a:cs typeface="+mj-cs"/>
              </a:rPr>
              <a:t>Defining a </a:t>
            </a:r>
            <a:br>
              <a:rPr lang="en-US" dirty="0">
                <a:solidFill>
                  <a:srgbClr val="EBEBEB"/>
                </a:solidFill>
                <a:ea typeface="+mj-ea"/>
                <a:cs typeface="+mj-cs"/>
              </a:rPr>
            </a:br>
            <a:r>
              <a:rPr lang="en-US" dirty="0">
                <a:solidFill>
                  <a:srgbClr val="EBEBEB"/>
                </a:solidFill>
                <a:ea typeface="+mj-ea"/>
                <a:cs typeface="+mj-cs"/>
              </a:rPr>
              <a:t>AAA Board</a:t>
            </a:r>
          </a:p>
        </p:txBody>
      </p:sp>
      <p:sp>
        <p:nvSpPr>
          <p:cNvPr id="19458" name="Rectangle 3"/>
          <p:cNvSpPr>
            <a:spLocks noGrp="1" noChangeArrowheads="1"/>
          </p:cNvSpPr>
          <p:nvPr>
            <p:ph idx="1"/>
          </p:nvPr>
        </p:nvSpPr>
        <p:spPr>
          <a:xfrm>
            <a:off x="486697" y="2057400"/>
            <a:ext cx="4641142" cy="4166419"/>
          </a:xfrm>
        </p:spPr>
        <p:txBody>
          <a:bodyPr>
            <a:normAutofit fontScale="92500" lnSpcReduction="20000"/>
          </a:bodyPr>
          <a:lstStyle/>
          <a:p>
            <a:pPr eaLnBrk="1" hangingPunct="1"/>
            <a:r>
              <a:rPr lang="en-US" dirty="0">
                <a:solidFill>
                  <a:srgbClr val="FFFFFF"/>
                </a:solidFill>
                <a:latin typeface="+mn-lt"/>
              </a:rPr>
              <a:t>AAA boards ask every board member to be an Ambassador – and offer opportunities to also be  Advocates and/or Askers </a:t>
            </a:r>
          </a:p>
          <a:p>
            <a:r>
              <a:rPr lang="en-US" dirty="0">
                <a:solidFill>
                  <a:srgbClr val="FFFFFF"/>
                </a:solidFill>
                <a:latin typeface="+mn-lt"/>
              </a:rPr>
              <a:t>You are offered roles that are specific and geared to your interests and motivation that are drawn from a strategic or development plan</a:t>
            </a:r>
          </a:p>
          <a:p>
            <a:pPr eaLnBrk="1" hangingPunct="1"/>
            <a:r>
              <a:rPr lang="en-US" dirty="0">
                <a:solidFill>
                  <a:srgbClr val="FFFFFF"/>
                </a:solidFill>
                <a:latin typeface="+mn-lt"/>
              </a:rPr>
              <a:t>AAA crosses demographics, experience and interests, allowing you to work in your </a:t>
            </a:r>
            <a:r>
              <a:rPr lang="ja-JP" altLang="en-US">
                <a:solidFill>
                  <a:srgbClr val="FFFFFF"/>
                </a:solidFill>
                <a:latin typeface="+mn-lt"/>
              </a:rPr>
              <a:t>“</a:t>
            </a:r>
            <a:r>
              <a:rPr lang="en-US" altLang="ja-JP" dirty="0">
                <a:solidFill>
                  <a:srgbClr val="FFFFFF"/>
                </a:solidFill>
                <a:latin typeface="+mn-lt"/>
              </a:rPr>
              <a:t>confidence zone</a:t>
            </a:r>
            <a:r>
              <a:rPr lang="ja-JP" altLang="en-US">
                <a:solidFill>
                  <a:srgbClr val="FFFFFF"/>
                </a:solidFill>
                <a:latin typeface="+mn-lt"/>
              </a:rPr>
              <a:t>”</a:t>
            </a:r>
            <a:endParaRPr lang="en-US" altLang="ja-JP" dirty="0">
              <a:solidFill>
                <a:srgbClr val="FFFFFF"/>
              </a:solidFill>
              <a:latin typeface="+mn-lt"/>
            </a:endParaRPr>
          </a:p>
          <a:p>
            <a:pPr eaLnBrk="1" hangingPunct="1"/>
            <a:r>
              <a:rPr lang="en-US" dirty="0">
                <a:solidFill>
                  <a:srgbClr val="FFFFFF"/>
                </a:solidFill>
                <a:latin typeface="+mn-lt"/>
              </a:rPr>
              <a:t>AAA is a powerful management tool</a:t>
            </a:r>
          </a:p>
        </p:txBody>
      </p:sp>
      <p:sp>
        <p:nvSpPr>
          <p:cNvPr id="1946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9465" name="Picture 19460" descr="Checkmate in a chess game">
            <a:extLst>
              <a:ext uri="{FF2B5EF4-FFF2-40B4-BE49-F238E27FC236}">
                <a16:creationId xmlns:a16="http://schemas.microsoft.com/office/drawing/2014/main" id="{80A34152-A366-4427-A4DE-A2D4FD85CCD6}"/>
              </a:ext>
            </a:extLst>
          </p:cNvPr>
          <p:cNvPicPr>
            <a:picLocks noChangeAspect="1"/>
          </p:cNvPicPr>
          <p:nvPr/>
        </p:nvPicPr>
        <p:blipFill rotWithShape="1">
          <a:blip r:embed="rId3"/>
          <a:srcRect l="28186" r="30699" b="1"/>
          <a:stretch/>
        </p:blipFill>
        <p:spPr>
          <a:xfrm>
            <a:off x="5421881" y="1"/>
            <a:ext cx="372243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2" name="Slide Number Placeholder 1">
            <a:extLst>
              <a:ext uri="{FF2B5EF4-FFF2-40B4-BE49-F238E27FC236}">
                <a16:creationId xmlns:a16="http://schemas.microsoft.com/office/drawing/2014/main" id="{B15CA620-773D-754B-8427-1E723D922806}"/>
              </a:ext>
            </a:extLst>
          </p:cNvPr>
          <p:cNvSpPr>
            <a:spLocks noGrp="1"/>
          </p:cNvSpPr>
          <p:nvPr>
            <p:ph type="sldNum" sz="quarter" idx="12"/>
          </p:nvPr>
        </p:nvSpPr>
        <p:spPr/>
        <p:txBody>
          <a:bodyPr/>
          <a:lstStyle/>
          <a:p>
            <a:pPr>
              <a:defRPr/>
            </a:pPr>
            <a:fld id="{508B6034-89EC-C147-BA13-07F9EAB1A2E2}"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20485" name="Rectangle 71">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0486"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0487" name="Freeform: Shape 75">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8" name="Rectangle 77">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482" name="Rectangle 2"/>
          <p:cNvSpPr>
            <a:spLocks noGrp="1" noChangeArrowheads="1"/>
          </p:cNvSpPr>
          <p:nvPr>
            <p:ph type="title"/>
          </p:nvPr>
        </p:nvSpPr>
        <p:spPr>
          <a:xfrm>
            <a:off x="489857" y="1645920"/>
            <a:ext cx="2642159" cy="4470821"/>
          </a:xfrm>
        </p:spPr>
        <p:txBody>
          <a:bodyPr>
            <a:normAutofit/>
          </a:bodyPr>
          <a:lstStyle/>
          <a:p>
            <a:pPr algn="r" eaLnBrk="1" hangingPunct="1">
              <a:lnSpc>
                <a:spcPct val="90000"/>
              </a:lnSpc>
              <a:defRPr/>
            </a:pPr>
            <a:r>
              <a:rPr lang="en-US" sz="2900" dirty="0">
                <a:solidFill>
                  <a:schemeClr val="bg2"/>
                </a:solidFill>
                <a:ea typeface="+mj-ea"/>
                <a:cs typeface="+mj-cs"/>
              </a:rPr>
              <a:t>Roles Board Members Play in  Creating Effective Fundraising Programs</a:t>
            </a:r>
          </a:p>
        </p:txBody>
      </p:sp>
      <p:sp>
        <p:nvSpPr>
          <p:cNvPr id="2" name="Rectangle 3"/>
          <p:cNvSpPr>
            <a:spLocks noGrp="1" noChangeArrowheads="1"/>
          </p:cNvSpPr>
          <p:nvPr>
            <p:ph idx="1"/>
          </p:nvPr>
        </p:nvSpPr>
        <p:spPr>
          <a:xfrm>
            <a:off x="3903081" y="1143000"/>
            <a:ext cx="4702076" cy="4973741"/>
          </a:xfrm>
        </p:spPr>
        <p:txBody>
          <a:bodyPr>
            <a:noAutofit/>
          </a:bodyPr>
          <a:lstStyle/>
          <a:p>
            <a:pPr eaLnBrk="1" hangingPunct="1"/>
            <a:r>
              <a:rPr lang="en-US" sz="2400" dirty="0">
                <a:latin typeface="+mn-lt"/>
              </a:rPr>
              <a:t>Ambassadors</a:t>
            </a:r>
          </a:p>
          <a:p>
            <a:pPr lvl="1" eaLnBrk="1" hangingPunct="1"/>
            <a:r>
              <a:rPr lang="en-US" sz="2400" dirty="0">
                <a:latin typeface="+mn-lt"/>
              </a:rPr>
              <a:t>Making friends</a:t>
            </a:r>
          </a:p>
          <a:p>
            <a:pPr lvl="1" eaLnBrk="1" hangingPunct="1"/>
            <a:r>
              <a:rPr lang="en-US" sz="2400" dirty="0">
                <a:latin typeface="+mn-lt"/>
              </a:rPr>
              <a:t>Building relationships</a:t>
            </a:r>
          </a:p>
          <a:p>
            <a:pPr eaLnBrk="1" hangingPunct="1"/>
            <a:r>
              <a:rPr lang="en-US" sz="2400" dirty="0">
                <a:latin typeface="+mn-lt"/>
              </a:rPr>
              <a:t>Advocates</a:t>
            </a:r>
          </a:p>
          <a:p>
            <a:pPr lvl="1" eaLnBrk="1" hangingPunct="1"/>
            <a:r>
              <a:rPr lang="en-US" sz="2400" dirty="0">
                <a:latin typeface="+mn-lt"/>
              </a:rPr>
              <a:t>Making the case (formal and informal)</a:t>
            </a:r>
          </a:p>
          <a:p>
            <a:pPr lvl="1" eaLnBrk="1" hangingPunct="1"/>
            <a:r>
              <a:rPr lang="en-US" sz="2400" dirty="0">
                <a:latin typeface="+mn-lt"/>
              </a:rPr>
              <a:t>Key to solid board recruitment</a:t>
            </a:r>
          </a:p>
          <a:p>
            <a:pPr eaLnBrk="1" hangingPunct="1"/>
            <a:r>
              <a:rPr lang="en-US" sz="2400" dirty="0">
                <a:latin typeface="+mn-lt"/>
              </a:rPr>
              <a:t>Askers</a:t>
            </a:r>
          </a:p>
          <a:p>
            <a:pPr lvl="1" eaLnBrk="1" hangingPunct="1"/>
            <a:r>
              <a:rPr lang="en-US" sz="2400" dirty="0">
                <a:latin typeface="+mn-lt"/>
              </a:rPr>
              <a:t>Making the ask</a:t>
            </a:r>
          </a:p>
          <a:p>
            <a:pPr lvl="1" eaLnBrk="1" hangingPunct="1"/>
            <a:r>
              <a:rPr lang="ja-JP" altLang="en-US" sz="2400">
                <a:latin typeface="+mn-lt"/>
              </a:rPr>
              <a:t>“</a:t>
            </a:r>
            <a:r>
              <a:rPr lang="en-US" altLang="ja-JP" sz="2400" dirty="0">
                <a:latin typeface="+mn-lt"/>
              </a:rPr>
              <a:t>Front line</a:t>
            </a:r>
            <a:r>
              <a:rPr lang="ja-JP" altLang="en-US" sz="2400">
                <a:latin typeface="+mn-lt"/>
              </a:rPr>
              <a:t>”</a:t>
            </a:r>
            <a:r>
              <a:rPr lang="en-US" altLang="ja-JP" sz="2400" dirty="0">
                <a:latin typeface="+mn-lt"/>
              </a:rPr>
              <a:t> fund raisers</a:t>
            </a:r>
            <a:endParaRPr lang="en-US" sz="2400" dirty="0">
              <a:latin typeface="+mn-lt"/>
            </a:endParaRPr>
          </a:p>
        </p:txBody>
      </p:sp>
      <p:sp>
        <p:nvSpPr>
          <p:cNvPr id="3" name="Slide Number Placeholder 2">
            <a:extLst>
              <a:ext uri="{FF2B5EF4-FFF2-40B4-BE49-F238E27FC236}">
                <a16:creationId xmlns:a16="http://schemas.microsoft.com/office/drawing/2014/main" id="{37E1E6ED-300E-BF4A-BE7B-A4949C06A19A}"/>
              </a:ext>
            </a:extLst>
          </p:cNvPr>
          <p:cNvSpPr>
            <a:spLocks noGrp="1"/>
          </p:cNvSpPr>
          <p:nvPr>
            <p:ph type="sldNum" sz="quarter" idx="12"/>
          </p:nvPr>
        </p:nvSpPr>
        <p:spPr/>
        <p:txBody>
          <a:bodyPr/>
          <a:lstStyle/>
          <a:p>
            <a:pPr>
              <a:defRPr/>
            </a:pPr>
            <a:fld id="{508B6034-89EC-C147-BA13-07F9EAB1A2E2}"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001" y="629266"/>
            <a:ext cx="5121384" cy="1123334"/>
          </a:xfrm>
        </p:spPr>
        <p:txBody>
          <a:bodyPr>
            <a:normAutofit/>
          </a:bodyPr>
          <a:lstStyle/>
          <a:p>
            <a:pPr eaLnBrk="1" hangingPunct="1">
              <a:lnSpc>
                <a:spcPct val="90000"/>
              </a:lnSpc>
              <a:defRPr/>
            </a:pPr>
            <a:r>
              <a:rPr lang="en-US" sz="2600" dirty="0">
                <a:ea typeface="+mj-ea"/>
                <a:cs typeface="+mj-cs"/>
              </a:rPr>
              <a:t>In Your AAA Roles</a:t>
            </a:r>
            <a:br>
              <a:rPr lang="en-US" sz="2600" dirty="0">
                <a:ea typeface="+mj-ea"/>
                <a:cs typeface="+mj-cs"/>
              </a:rPr>
            </a:br>
            <a:r>
              <a:rPr lang="en-US" sz="2600" dirty="0">
                <a:ea typeface="+mj-ea"/>
                <a:cs typeface="+mj-cs"/>
              </a:rPr>
              <a:t>Rely on These Proven Principles</a:t>
            </a:r>
          </a:p>
        </p:txBody>
      </p:sp>
      <p:pic>
        <p:nvPicPr>
          <p:cNvPr id="22533" name="Picture 22532" descr="One in a crowd">
            <a:extLst>
              <a:ext uri="{FF2B5EF4-FFF2-40B4-BE49-F238E27FC236}">
                <a16:creationId xmlns:a16="http://schemas.microsoft.com/office/drawing/2014/main" id="{FF2F7F83-F74E-4E63-91EB-3E3C7345AFE4}"/>
              </a:ext>
            </a:extLst>
          </p:cNvPr>
          <p:cNvPicPr>
            <a:picLocks noChangeAspect="1"/>
          </p:cNvPicPr>
          <p:nvPr/>
        </p:nvPicPr>
        <p:blipFill rotWithShape="1">
          <a:blip r:embed="rId3"/>
          <a:srcRect l="37449" r="29259"/>
          <a:stretch/>
        </p:blipFill>
        <p:spPr>
          <a:xfrm>
            <a:off x="6101895" y="10"/>
            <a:ext cx="3044211" cy="6857990"/>
          </a:xfrm>
          <a:prstGeom prst="rect">
            <a:avLst/>
          </a:prstGeom>
        </p:spPr>
      </p:pic>
      <p:sp>
        <p:nvSpPr>
          <p:cNvPr id="73" name="Rectangle 72">
            <a:extLst>
              <a:ext uri="{FF2B5EF4-FFF2-40B4-BE49-F238E27FC236}">
                <a16:creationId xmlns:a16="http://schemas.microsoft.com/office/drawing/2014/main" id="{14701A01-E306-48FB-A661-2335BB38BA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530" name="Content Placeholder 2"/>
          <p:cNvSpPr>
            <a:spLocks noGrp="1"/>
          </p:cNvSpPr>
          <p:nvPr>
            <p:ph idx="1"/>
          </p:nvPr>
        </p:nvSpPr>
        <p:spPr>
          <a:xfrm>
            <a:off x="488001" y="1981200"/>
            <a:ext cx="5121384" cy="4267199"/>
          </a:xfrm>
        </p:spPr>
        <p:txBody>
          <a:bodyPr>
            <a:normAutofit lnSpcReduction="10000"/>
          </a:bodyPr>
          <a:lstStyle/>
          <a:p>
            <a:pPr eaLnBrk="1" hangingPunct="1">
              <a:lnSpc>
                <a:spcPct val="90000"/>
              </a:lnSpc>
            </a:pPr>
            <a:r>
              <a:rPr lang="en-US" dirty="0">
                <a:latin typeface="+mn-lt"/>
              </a:rPr>
              <a:t>People give because you meet needs, not because you have needs</a:t>
            </a:r>
          </a:p>
          <a:p>
            <a:pPr eaLnBrk="1" hangingPunct="1">
              <a:lnSpc>
                <a:spcPct val="90000"/>
              </a:lnSpc>
            </a:pPr>
            <a:r>
              <a:rPr lang="en-US" dirty="0">
                <a:latin typeface="+mn-lt"/>
              </a:rPr>
              <a:t>A gift </a:t>
            </a:r>
            <a:r>
              <a:rPr lang="en-US" i="1" dirty="0">
                <a:latin typeface="+mn-lt"/>
              </a:rPr>
              <a:t>to</a:t>
            </a:r>
            <a:r>
              <a:rPr lang="en-US" dirty="0">
                <a:latin typeface="+mn-lt"/>
              </a:rPr>
              <a:t> your organization is a gift </a:t>
            </a:r>
            <a:r>
              <a:rPr lang="en-US" i="1" dirty="0">
                <a:latin typeface="+mn-lt"/>
              </a:rPr>
              <a:t>through</a:t>
            </a:r>
            <a:r>
              <a:rPr lang="en-US" dirty="0">
                <a:latin typeface="+mn-lt"/>
              </a:rPr>
              <a:t> your organization into the community</a:t>
            </a:r>
          </a:p>
          <a:p>
            <a:pPr eaLnBrk="1" hangingPunct="1">
              <a:lnSpc>
                <a:spcPct val="90000"/>
              </a:lnSpc>
            </a:pPr>
            <a:r>
              <a:rPr lang="en-US" dirty="0">
                <a:latin typeface="+mn-lt"/>
              </a:rPr>
              <a:t>All philanthropy is based in (shared) values and is increasingly about issues, not institutions (it is not about you…)</a:t>
            </a:r>
          </a:p>
          <a:p>
            <a:pPr eaLnBrk="1" hangingPunct="1">
              <a:lnSpc>
                <a:spcPct val="90000"/>
              </a:lnSpc>
            </a:pPr>
            <a:r>
              <a:rPr lang="en-US" dirty="0">
                <a:latin typeface="+mn-lt"/>
              </a:rPr>
              <a:t>Fundraising is not about money, it is about relationships based on shared values</a:t>
            </a:r>
          </a:p>
          <a:p>
            <a:pPr lvl="1" eaLnBrk="1" hangingPunct="1">
              <a:lnSpc>
                <a:spcPct val="90000"/>
              </a:lnSpc>
            </a:pPr>
            <a:r>
              <a:rPr lang="en-US" sz="1600" dirty="0">
                <a:latin typeface="+mn-lt"/>
              </a:rPr>
              <a:t>These principles and the following diagram copyright Kay Sprinkel Grace</a:t>
            </a:r>
          </a:p>
          <a:p>
            <a:pPr eaLnBrk="1" hangingPunct="1">
              <a:lnSpc>
                <a:spcPct val="90000"/>
              </a:lnSpc>
            </a:pPr>
            <a:endParaRPr lang="en-US" dirty="0">
              <a:latin typeface="Arial Narrow" charset="0"/>
            </a:endParaRPr>
          </a:p>
        </p:txBody>
      </p:sp>
      <p:sp>
        <p:nvSpPr>
          <p:cNvPr id="3" name="Slide Number Placeholder 2">
            <a:extLst>
              <a:ext uri="{FF2B5EF4-FFF2-40B4-BE49-F238E27FC236}">
                <a16:creationId xmlns:a16="http://schemas.microsoft.com/office/drawing/2014/main" id="{430E5DDE-117D-764C-8D20-A76107F263CA}"/>
              </a:ext>
            </a:extLst>
          </p:cNvPr>
          <p:cNvSpPr>
            <a:spLocks noGrp="1"/>
          </p:cNvSpPr>
          <p:nvPr>
            <p:ph type="sldNum" sz="quarter" idx="12"/>
          </p:nvPr>
        </p:nvSpPr>
        <p:spPr/>
        <p:txBody>
          <a:bodyPr/>
          <a:lstStyle/>
          <a:p>
            <a:pPr>
              <a:defRPr/>
            </a:pPr>
            <a:fld id="{508B6034-89EC-C147-BA13-07F9EAB1A2E2}"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Oval 2"/>
          <p:cNvSpPr>
            <a:spLocks noChangeArrowheads="1"/>
          </p:cNvSpPr>
          <p:nvPr/>
        </p:nvSpPr>
        <p:spPr bwMode="auto">
          <a:xfrm rot="-775283">
            <a:off x="3768725" y="4414838"/>
            <a:ext cx="4271963" cy="1528762"/>
          </a:xfrm>
          <a:prstGeom prst="ellipse">
            <a:avLst/>
          </a:pr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23554" name="Group 3"/>
          <p:cNvGrpSpPr>
            <a:grpSpLocks/>
          </p:cNvGrpSpPr>
          <p:nvPr/>
        </p:nvGrpSpPr>
        <p:grpSpPr bwMode="auto">
          <a:xfrm>
            <a:off x="2938463" y="1300163"/>
            <a:ext cx="3522662" cy="4787900"/>
            <a:chOff x="1835" y="819"/>
            <a:chExt cx="2074" cy="3016"/>
          </a:xfrm>
        </p:grpSpPr>
        <p:sp>
          <p:nvSpPr>
            <p:cNvPr id="23570" name="Oval 4"/>
            <p:cNvSpPr>
              <a:spLocks noChangeArrowheads="1"/>
            </p:cNvSpPr>
            <p:nvPr/>
          </p:nvSpPr>
          <p:spPr bwMode="auto">
            <a:xfrm>
              <a:off x="1835" y="819"/>
              <a:ext cx="2074" cy="3016"/>
            </a:xfrm>
            <a:prstGeom prst="ellipse">
              <a:avLst/>
            </a:prstGeom>
            <a:gradFill rotWithShape="0">
              <a:gsLst>
                <a:gs pos="0">
                  <a:srgbClr val="FFCC00"/>
                </a:gs>
                <a:gs pos="100000">
                  <a:srgbClr val="B27804"/>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3571" name="Oval 5"/>
            <p:cNvSpPr>
              <a:spLocks noChangeArrowheads="1"/>
            </p:cNvSpPr>
            <p:nvPr/>
          </p:nvSpPr>
          <p:spPr bwMode="auto">
            <a:xfrm>
              <a:off x="1885" y="861"/>
              <a:ext cx="1972" cy="2939"/>
            </a:xfrm>
            <a:prstGeom prst="ellipse">
              <a:avLst/>
            </a:prstGeom>
            <a:gradFill rotWithShape="0">
              <a:gsLst>
                <a:gs pos="0">
                  <a:srgbClr val="B27804"/>
                </a:gs>
                <a:gs pos="100000">
                  <a:srgbClr val="FFCC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23555" name="Oval 6"/>
          <p:cNvSpPr>
            <a:spLocks noChangeArrowheads="1"/>
          </p:cNvSpPr>
          <p:nvPr/>
        </p:nvSpPr>
        <p:spPr bwMode="auto">
          <a:xfrm>
            <a:off x="3397250" y="2760663"/>
            <a:ext cx="2790825" cy="3200400"/>
          </a:xfrm>
          <a:prstGeom prst="ellipse">
            <a:avLst/>
          </a:prstGeom>
          <a:gradFill rotWithShape="0">
            <a:gsLst>
              <a:gs pos="0">
                <a:srgbClr val="B27804"/>
              </a:gs>
              <a:gs pos="100000">
                <a:srgbClr val="2B1D0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23556" name="Group 7"/>
          <p:cNvGrpSpPr>
            <a:grpSpLocks/>
          </p:cNvGrpSpPr>
          <p:nvPr/>
        </p:nvGrpSpPr>
        <p:grpSpPr bwMode="auto">
          <a:xfrm>
            <a:off x="3302000" y="2654300"/>
            <a:ext cx="2790825" cy="3316288"/>
            <a:chOff x="1835" y="819"/>
            <a:chExt cx="2074" cy="3016"/>
          </a:xfrm>
        </p:grpSpPr>
        <p:sp>
          <p:nvSpPr>
            <p:cNvPr id="23568" name="Oval 8"/>
            <p:cNvSpPr>
              <a:spLocks noChangeArrowheads="1"/>
            </p:cNvSpPr>
            <p:nvPr/>
          </p:nvSpPr>
          <p:spPr bwMode="auto">
            <a:xfrm>
              <a:off x="1835" y="819"/>
              <a:ext cx="2074" cy="3016"/>
            </a:xfrm>
            <a:prstGeom prst="ellipse">
              <a:avLst/>
            </a:prstGeom>
            <a:gradFill rotWithShape="0">
              <a:gsLst>
                <a:gs pos="0">
                  <a:srgbClr val="FFCC00"/>
                </a:gs>
                <a:gs pos="100000">
                  <a:srgbClr val="B27804"/>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3569" name="Oval 9"/>
            <p:cNvSpPr>
              <a:spLocks noChangeArrowheads="1"/>
            </p:cNvSpPr>
            <p:nvPr/>
          </p:nvSpPr>
          <p:spPr bwMode="auto">
            <a:xfrm>
              <a:off x="1885" y="861"/>
              <a:ext cx="1972" cy="2939"/>
            </a:xfrm>
            <a:prstGeom prst="ellipse">
              <a:avLst/>
            </a:prstGeom>
            <a:gradFill rotWithShape="0">
              <a:gsLst>
                <a:gs pos="0">
                  <a:srgbClr val="B27804"/>
                </a:gs>
                <a:gs pos="100000">
                  <a:srgbClr val="FFCC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23557" name="Oval 10"/>
          <p:cNvSpPr>
            <a:spLocks noChangeArrowheads="1"/>
          </p:cNvSpPr>
          <p:nvPr/>
        </p:nvSpPr>
        <p:spPr bwMode="auto">
          <a:xfrm>
            <a:off x="3721100" y="3822700"/>
            <a:ext cx="2106613" cy="2041525"/>
          </a:xfrm>
          <a:prstGeom prst="ellipse">
            <a:avLst/>
          </a:prstGeom>
          <a:gradFill rotWithShape="0">
            <a:gsLst>
              <a:gs pos="0">
                <a:srgbClr val="B27804"/>
              </a:gs>
              <a:gs pos="100000">
                <a:srgbClr val="52380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23558" name="Group 11"/>
          <p:cNvGrpSpPr>
            <a:grpSpLocks/>
          </p:cNvGrpSpPr>
          <p:nvPr/>
        </p:nvGrpSpPr>
        <p:grpSpPr bwMode="auto">
          <a:xfrm>
            <a:off x="3675063" y="3757613"/>
            <a:ext cx="2049462" cy="2098675"/>
            <a:chOff x="1835" y="819"/>
            <a:chExt cx="2074" cy="3016"/>
          </a:xfrm>
        </p:grpSpPr>
        <p:sp>
          <p:nvSpPr>
            <p:cNvPr id="23566" name="Oval 12"/>
            <p:cNvSpPr>
              <a:spLocks noChangeArrowheads="1"/>
            </p:cNvSpPr>
            <p:nvPr/>
          </p:nvSpPr>
          <p:spPr bwMode="auto">
            <a:xfrm>
              <a:off x="1835" y="819"/>
              <a:ext cx="2074" cy="3016"/>
            </a:xfrm>
            <a:prstGeom prst="ellipse">
              <a:avLst/>
            </a:prstGeom>
            <a:gradFill rotWithShape="0">
              <a:gsLst>
                <a:gs pos="0">
                  <a:srgbClr val="FFCC00"/>
                </a:gs>
                <a:gs pos="100000">
                  <a:srgbClr val="B27804"/>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3567" name="Oval 13"/>
            <p:cNvSpPr>
              <a:spLocks noChangeArrowheads="1"/>
            </p:cNvSpPr>
            <p:nvPr/>
          </p:nvSpPr>
          <p:spPr bwMode="auto">
            <a:xfrm>
              <a:off x="1885" y="861"/>
              <a:ext cx="1972" cy="2939"/>
            </a:xfrm>
            <a:prstGeom prst="ellipse">
              <a:avLst/>
            </a:prstGeom>
            <a:gradFill rotWithShape="0">
              <a:gsLst>
                <a:gs pos="0">
                  <a:srgbClr val="B27804"/>
                </a:gs>
                <a:gs pos="100000">
                  <a:srgbClr val="FFCC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23559" name="Text Box 14"/>
          <p:cNvSpPr txBox="1">
            <a:spLocks noChangeArrowheads="1"/>
          </p:cNvSpPr>
          <p:nvPr/>
        </p:nvSpPr>
        <p:spPr bwMode="auto">
          <a:xfrm>
            <a:off x="3890963" y="1646238"/>
            <a:ext cx="1581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b="1"/>
              <a:t>Philanthropy</a:t>
            </a:r>
            <a:endParaRPr lang="en-US" sz="1800">
              <a:latin typeface="Times New Roman" charset="0"/>
            </a:endParaRPr>
          </a:p>
        </p:txBody>
      </p:sp>
      <p:sp>
        <p:nvSpPr>
          <p:cNvPr id="23560" name="Text Box 15"/>
          <p:cNvSpPr txBox="1">
            <a:spLocks noChangeArrowheads="1"/>
          </p:cNvSpPr>
          <p:nvPr/>
        </p:nvSpPr>
        <p:spPr bwMode="auto">
          <a:xfrm>
            <a:off x="3916363" y="2049463"/>
            <a:ext cx="152241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400" b="1" i="1"/>
              <a:t>Based in values</a:t>
            </a:r>
            <a:endParaRPr lang="en-US" sz="1400" i="1">
              <a:latin typeface="Times New Roman" charset="0"/>
            </a:endParaRPr>
          </a:p>
        </p:txBody>
      </p:sp>
      <p:sp>
        <p:nvSpPr>
          <p:cNvPr id="23561" name="Text Box 16"/>
          <p:cNvSpPr txBox="1">
            <a:spLocks noChangeArrowheads="1"/>
          </p:cNvSpPr>
          <p:nvPr/>
        </p:nvSpPr>
        <p:spPr bwMode="auto">
          <a:xfrm>
            <a:off x="3871913" y="3027363"/>
            <a:ext cx="1619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b="1"/>
              <a:t>Development</a:t>
            </a:r>
            <a:endParaRPr lang="en-US" sz="1800">
              <a:latin typeface="Times New Roman" charset="0"/>
            </a:endParaRPr>
          </a:p>
        </p:txBody>
      </p:sp>
      <p:sp>
        <p:nvSpPr>
          <p:cNvPr id="23562" name="Text Box 17"/>
          <p:cNvSpPr txBox="1">
            <a:spLocks noChangeArrowheads="1"/>
          </p:cNvSpPr>
          <p:nvPr/>
        </p:nvSpPr>
        <p:spPr bwMode="auto">
          <a:xfrm>
            <a:off x="3630613" y="3382963"/>
            <a:ext cx="22225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400" b="1" i="1"/>
              <a:t>Uncovers shared values</a:t>
            </a:r>
            <a:endParaRPr lang="en-US" sz="1400" i="1">
              <a:latin typeface="Times New Roman" charset="0"/>
            </a:endParaRPr>
          </a:p>
        </p:txBody>
      </p:sp>
      <p:sp>
        <p:nvSpPr>
          <p:cNvPr id="23563" name="Text Box 18"/>
          <p:cNvSpPr txBox="1">
            <a:spLocks noChangeArrowheads="1"/>
          </p:cNvSpPr>
          <p:nvPr/>
        </p:nvSpPr>
        <p:spPr bwMode="auto">
          <a:xfrm>
            <a:off x="3881438" y="4227513"/>
            <a:ext cx="16319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b="1"/>
              <a:t>Fund Raising</a:t>
            </a:r>
            <a:endParaRPr lang="en-US" sz="1800">
              <a:latin typeface="Times New Roman" charset="0"/>
            </a:endParaRPr>
          </a:p>
        </p:txBody>
      </p:sp>
      <p:sp>
        <p:nvSpPr>
          <p:cNvPr id="23564" name="Text Box 19"/>
          <p:cNvSpPr txBox="1">
            <a:spLocks noChangeArrowheads="1"/>
          </p:cNvSpPr>
          <p:nvPr/>
        </p:nvSpPr>
        <p:spPr bwMode="auto">
          <a:xfrm>
            <a:off x="3408363" y="4668838"/>
            <a:ext cx="25146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r>
              <a:rPr lang="en-US" sz="1400" b="1" i="1"/>
              <a:t>Gives people opportunities </a:t>
            </a:r>
          </a:p>
          <a:p>
            <a:pPr algn="ctr"/>
            <a:r>
              <a:rPr lang="en-US" sz="1400" b="1" i="1"/>
              <a:t>to act on their values</a:t>
            </a:r>
            <a:endParaRPr lang="en-US" sz="1400" i="1">
              <a:latin typeface="Times New Roman" charset="0"/>
            </a:endParaRPr>
          </a:p>
        </p:txBody>
      </p:sp>
      <p:sp>
        <p:nvSpPr>
          <p:cNvPr id="4" name="Slide Number Placeholder 3">
            <a:extLst>
              <a:ext uri="{FF2B5EF4-FFF2-40B4-BE49-F238E27FC236}">
                <a16:creationId xmlns:a16="http://schemas.microsoft.com/office/drawing/2014/main" id="{862D8672-7A14-AA4A-B9CC-506D7A22F8DB}"/>
              </a:ext>
            </a:extLst>
          </p:cNvPr>
          <p:cNvSpPr>
            <a:spLocks noGrp="1"/>
          </p:cNvSpPr>
          <p:nvPr>
            <p:ph type="sldNum" sz="quarter" idx="12"/>
          </p:nvPr>
        </p:nvSpPr>
        <p:spPr/>
        <p:txBody>
          <a:bodyPr/>
          <a:lstStyle/>
          <a:p>
            <a:pPr>
              <a:defRPr/>
            </a:pPr>
            <a:fld id="{352E7A73-A367-FC4A-8943-6C5A111F5037}" type="slidenum">
              <a:rPr lang="en-US" smtClean="0"/>
              <a:pPr>
                <a:defRPr/>
              </a:pPr>
              <a:t>8</a:t>
            </a:fld>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5"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6" name="Text Placeholder 5">
            <a:extLst>
              <a:ext uri="{FF2B5EF4-FFF2-40B4-BE49-F238E27FC236}">
                <a16:creationId xmlns:a16="http://schemas.microsoft.com/office/drawing/2014/main" id="{19E461FE-AC8E-C447-9B6E-FFBB4B63FCD1}"/>
              </a:ext>
            </a:extLst>
          </p:cNvPr>
          <p:cNvSpPr>
            <a:spLocks noGrp="1"/>
          </p:cNvSpPr>
          <p:nvPr>
            <p:ph type="body" idx="1"/>
          </p:nvPr>
        </p:nvSpPr>
        <p:spPr>
          <a:xfrm>
            <a:off x="866216" y="4777380"/>
            <a:ext cx="5231183" cy="861420"/>
          </a:xfrm>
        </p:spPr>
        <p:txBody>
          <a:bodyPr vert="horz" lIns="91440" tIns="45720" rIns="91440" bIns="45720" rtlCol="0" anchor="t">
            <a:normAutofit/>
          </a:bodyPr>
          <a:lstStyle/>
          <a:p>
            <a:pPr defTabSz="457200"/>
            <a:r>
              <a:rPr lang="en-US" sz="2000" b="0" i="0" kern="1200" cap="all" dirty="0">
                <a:solidFill>
                  <a:schemeClr val="tx1">
                    <a:lumMod val="85000"/>
                    <a:lumOff val="15000"/>
                  </a:schemeClr>
                </a:solidFill>
                <a:latin typeface="+mj-lt"/>
                <a:ea typeface="+mj-ea"/>
                <a:cs typeface="+mj-cs"/>
              </a:rPr>
              <a:t>Ambassador – Everyone</a:t>
            </a:r>
          </a:p>
          <a:p>
            <a:pPr defTabSz="457200"/>
            <a:r>
              <a:rPr lang="en-US" dirty="0">
                <a:solidFill>
                  <a:schemeClr val="tx1">
                    <a:lumMod val="85000"/>
                    <a:lumOff val="15000"/>
                  </a:schemeClr>
                </a:solidFill>
              </a:rPr>
              <a:t>Advocate and/or Asker too?</a:t>
            </a:r>
            <a:endParaRPr lang="en-US" sz="2000" b="0" i="0" kern="1200" cap="all" dirty="0">
              <a:solidFill>
                <a:schemeClr val="tx1">
                  <a:lumMod val="85000"/>
                  <a:lumOff val="15000"/>
                </a:schemeClr>
              </a:solidFill>
              <a:latin typeface="+mj-lt"/>
              <a:ea typeface="+mj-ea"/>
              <a:cs typeface="+mj-cs"/>
            </a:endParaRPr>
          </a:p>
        </p:txBody>
      </p:sp>
      <p:sp>
        <p:nvSpPr>
          <p:cNvPr id="5" name="Title 4">
            <a:extLst>
              <a:ext uri="{FF2B5EF4-FFF2-40B4-BE49-F238E27FC236}">
                <a16:creationId xmlns:a16="http://schemas.microsoft.com/office/drawing/2014/main" id="{4AC4821A-06BB-2A42-A01A-14AFBA4B9A28}"/>
              </a:ext>
            </a:extLst>
          </p:cNvPr>
          <p:cNvSpPr>
            <a:spLocks noGrp="1"/>
          </p:cNvSpPr>
          <p:nvPr>
            <p:ph type="title"/>
          </p:nvPr>
        </p:nvSpPr>
        <p:spPr>
          <a:xfrm>
            <a:off x="866216" y="1447800"/>
            <a:ext cx="5231186" cy="3329581"/>
          </a:xfrm>
        </p:spPr>
        <p:txBody>
          <a:bodyPr vert="horz" lIns="91440" tIns="45720" rIns="91440" bIns="45720" rtlCol="0" anchor="b">
            <a:normAutofit/>
          </a:bodyPr>
          <a:lstStyle/>
          <a:p>
            <a:pPr defTabSz="457200">
              <a:lnSpc>
                <a:spcPct val="90000"/>
              </a:lnSpc>
            </a:pPr>
            <a:r>
              <a:rPr lang="en-US" sz="4500" b="0" i="0" kern="1200" dirty="0">
                <a:solidFill>
                  <a:schemeClr val="tx2"/>
                </a:solidFill>
                <a:latin typeface="+mj-lt"/>
                <a:ea typeface="+mj-ea"/>
                <a:cs typeface="+mj-cs"/>
              </a:rPr>
              <a:t>What Role(s) Will  You Choose to Advance </a:t>
            </a:r>
            <a:r>
              <a:rPr lang="en-US" sz="4500" dirty="0"/>
              <a:t>Y</a:t>
            </a:r>
            <a:r>
              <a:rPr lang="en-US" sz="4500" b="0" i="0" kern="1200" dirty="0">
                <a:solidFill>
                  <a:schemeClr val="tx2"/>
                </a:solidFill>
                <a:latin typeface="+mj-lt"/>
                <a:ea typeface="+mj-ea"/>
                <a:cs typeface="+mj-cs"/>
              </a:rPr>
              <a:t>our </a:t>
            </a:r>
            <a:r>
              <a:rPr lang="en-US" sz="4500" dirty="0"/>
              <a:t>B</a:t>
            </a:r>
            <a:r>
              <a:rPr lang="en-US" sz="4500" b="0" i="0" kern="1200" dirty="0">
                <a:solidFill>
                  <a:schemeClr val="tx2"/>
                </a:solidFill>
                <a:latin typeface="+mj-lt"/>
                <a:ea typeface="+mj-ea"/>
                <a:cs typeface="+mj-cs"/>
              </a:rPr>
              <a:t>oard’s </a:t>
            </a:r>
            <a:r>
              <a:rPr lang="en-US" sz="4500" dirty="0"/>
              <a:t>F</a:t>
            </a:r>
            <a:r>
              <a:rPr lang="en-US" sz="4500" b="0" i="0" kern="1200" dirty="0">
                <a:solidFill>
                  <a:schemeClr val="tx2"/>
                </a:solidFill>
                <a:latin typeface="+mj-lt"/>
                <a:ea typeface="+mj-ea"/>
                <a:cs typeface="+mj-cs"/>
              </a:rPr>
              <a:t>undraising?</a:t>
            </a:r>
          </a:p>
        </p:txBody>
      </p:sp>
      <p:sp>
        <p:nvSpPr>
          <p:cNvPr id="29" name="Rectangle 28">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Slide Number Placeholder 1">
            <a:extLst>
              <a:ext uri="{FF2B5EF4-FFF2-40B4-BE49-F238E27FC236}">
                <a16:creationId xmlns:a16="http://schemas.microsoft.com/office/drawing/2014/main" id="{8A0A3C70-42D8-B94B-9F3E-F18CCC9D283E}"/>
              </a:ext>
            </a:extLst>
          </p:cNvPr>
          <p:cNvSpPr>
            <a:spLocks noGrp="1"/>
          </p:cNvSpPr>
          <p:nvPr>
            <p:ph type="sldNum" sz="quarter" idx="12"/>
          </p:nvPr>
        </p:nvSpPr>
        <p:spPr/>
        <p:txBody>
          <a:bodyPr/>
          <a:lstStyle/>
          <a:p>
            <a:pPr>
              <a:defRPr/>
            </a:pPr>
            <a:fld id="{D0EA786F-A044-C54B-88B2-827446334966}" type="slidenum">
              <a:rPr lang="en-US" smtClean="0"/>
              <a:pPr>
                <a:defRPr/>
              </a:pPr>
              <a:t>9</a:t>
            </a:fld>
            <a:endParaRPr lang="en-US"/>
          </a:p>
        </p:txBody>
      </p:sp>
    </p:spTree>
    <p:extLst>
      <p:ext uri="{BB962C8B-B14F-4D97-AF65-F5344CB8AC3E}">
        <p14:creationId xmlns:p14="http://schemas.microsoft.com/office/powerpoint/2010/main" val="2842206338"/>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1990</Words>
  <Application>Microsoft Macintosh PowerPoint</Application>
  <PresentationFormat>On-screen Show (4:3)</PresentationFormat>
  <Paragraphs>224</Paragraphs>
  <Slides>32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Arial Narrow</vt:lpstr>
      <vt:lpstr>Century Gothic</vt:lpstr>
      <vt:lpstr>Impact</vt:lpstr>
      <vt:lpstr>Tahoma</vt:lpstr>
      <vt:lpstr>Times New Roman</vt:lpstr>
      <vt:lpstr>Wingdings</vt:lpstr>
      <vt:lpstr>Wingdings 3</vt:lpstr>
      <vt:lpstr>Ion</vt:lpstr>
      <vt:lpstr>Maximizing Your Role as a Board Member:   The AAA Way</vt:lpstr>
      <vt:lpstr>Agenda</vt:lpstr>
      <vt:lpstr>Discussion:  Finding the Best Role as a Board Member</vt:lpstr>
      <vt:lpstr>Tapping Into Your Full Potential:  Being An Effective Member of a “AAA” Board Team  </vt:lpstr>
      <vt:lpstr>Defining a  AAA Board</vt:lpstr>
      <vt:lpstr>Roles Board Members Play in  Creating Effective Fundraising Programs</vt:lpstr>
      <vt:lpstr>In Your AAA Roles Rely on These Proven Principles</vt:lpstr>
      <vt:lpstr>PowerPoint Presentation</vt:lpstr>
      <vt:lpstr>What Role(s) Will  You Choose to Advance Your Board’s Fundraising?</vt:lpstr>
      <vt:lpstr>1. Ambassadors</vt:lpstr>
      <vt:lpstr>2. Advocates</vt:lpstr>
      <vt:lpstr>3. Askers</vt:lpstr>
      <vt:lpstr> BOARD MEMBER  OPPORTUNITY CHECKLIST </vt:lpstr>
      <vt:lpstr>PowerPoint Presentation</vt:lpstr>
      <vt:lpstr>PowerPoint Presentation</vt:lpstr>
      <vt:lpstr>PowerPoint Presentation</vt:lpstr>
      <vt:lpstr>Your AAA Role(s)</vt:lpstr>
      <vt:lpstr>Tools to Build  AAA Confidence</vt:lpstr>
      <vt:lpstr>Measuring AAA Effectiveness</vt:lpstr>
      <vt:lpstr>AAA Roles in Relationship Building and Fundraising</vt:lpstr>
      <vt:lpstr>Transactional Bell Curve:   How We Have Asked for Money</vt:lpstr>
      <vt:lpstr>Transformational Infinity Loop: How We Build Relationships</vt:lpstr>
      <vt:lpstr>What Donors Look For: TRUE </vt:lpstr>
      <vt:lpstr>Cultivation: How we build relationships with potential donors</vt:lpstr>
      <vt:lpstr>Solicitation</vt:lpstr>
      <vt:lpstr>Stewardship:    The ongoing relationship with a donor after the gift has been made --  the key to lasting Relationships</vt:lpstr>
      <vt:lpstr>Stewardship Cycle:  Keeping Donors Connected</vt:lpstr>
      <vt:lpstr>Levels of Stewardship</vt:lpstr>
      <vt:lpstr>What AAA Organizations Report</vt:lpstr>
      <vt:lpstr>Closing Thought</vt:lpstr>
      <vt:lpstr>PowerPoint Presentation</vt:lpstr>
      <vt:lpstr>Maximizing Your Role as Board Members:  The  AAA Way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Maximizing Your Role as Board Members:   The AAA Way</dc:title>
  <dc:creator>Kay Sprinkel Grace</dc:creator>
  <cp:lastModifiedBy>Kay Sprinkel Grace</cp:lastModifiedBy>
  <cp:revision>7</cp:revision>
  <dcterms:created xsi:type="dcterms:W3CDTF">2021-02-09T20:36:15Z</dcterms:created>
  <dcterms:modified xsi:type="dcterms:W3CDTF">2022-05-17T00:13:08Z</dcterms:modified>
</cp:coreProperties>
</file>